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65" r:id="rId4"/>
    <p:sldId id="276" r:id="rId5"/>
    <p:sldId id="277" r:id="rId6"/>
    <p:sldId id="268" r:id="rId7"/>
    <p:sldId id="273" r:id="rId8"/>
    <p:sldId id="274" r:id="rId9"/>
    <p:sldId id="271" r:id="rId10"/>
    <p:sldId id="272" r:id="rId11"/>
  </p:sldIdLst>
  <p:sldSz cx="12192000" cy="6858000"/>
  <p:notesSz cx="6858000" cy="9144000"/>
  <p:embeddedFontLst>
    <p:embeddedFont>
      <p:font typeface="EB Garamond" panose="00000500000000000000" pitchFamily="2" charset="0"/>
      <p:regular r:id="rId13"/>
      <p:bold r:id="rId14"/>
      <p:italic r:id="rId15"/>
      <p:boldItalic r:id="rId16"/>
    </p:embeddedFont>
    <p:embeddedFont>
      <p:font typeface="Play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i5U7St01Xk72C7xmsQ9CdpO/7E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3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A5F6C-5A27-4DE3-B1A8-2DFD48A412D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EF9E9F-16B7-41E7-BACB-143E530487A0}">
      <dgm:prSet/>
      <dgm:spPr/>
      <dgm:t>
        <a:bodyPr/>
        <a:lstStyle/>
        <a:p>
          <a:r>
            <a:rPr lang="en-US" b="1" u="sng">
              <a:latin typeface="EB Garamond" panose="00000500000000000000" pitchFamily="2" charset="0"/>
              <a:ea typeface="EB Garamond" panose="00000500000000000000" pitchFamily="2" charset="0"/>
            </a:rPr>
            <a:t>Title of Presentation</a:t>
          </a:r>
          <a:endParaRPr lang="en-US" b="1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5E692E3-DB72-46B6-8962-555CED9937D1}" type="parTrans" cxnId="{A38DA50F-1878-4C02-80B0-CEFB7C71666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85AB9CC-BD64-4375-BE6A-8B06B75A98E3}" type="sibTrans" cxnId="{A38DA50F-1878-4C02-80B0-CEFB7C71666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9DC409F-8975-4E47-9D4A-191917DBC2F1}">
      <dgm:prSet/>
      <dgm:spPr/>
      <dgm:t>
        <a:bodyPr/>
        <a:lstStyle/>
        <a:p>
          <a:r>
            <a:rPr lang="en-US">
              <a:latin typeface="EB Garamond" panose="00000500000000000000" pitchFamily="2" charset="0"/>
              <a:ea typeface="EB Garamond" panose="00000500000000000000" pitchFamily="2" charset="0"/>
            </a:rPr>
            <a:t>Building Inclusive Pathways to Decent Work and Livelihoods for Persons with Disabilities in Chattogram, Bangladesh</a:t>
          </a:r>
        </a:p>
      </dgm:t>
    </dgm:pt>
    <dgm:pt modelId="{5053605E-C537-4AF2-A391-CCCF1DB96832}" type="parTrans" cxnId="{07961DD7-E45B-4A68-BBA0-63E5CE7EF71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1DDE8C5-01FD-41D2-B19B-DE26197F1F7D}" type="sibTrans" cxnId="{07961DD7-E45B-4A68-BBA0-63E5CE7EF71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DD3F1FB-D349-48FD-AE3B-015AC9028AD5}">
      <dgm:prSet/>
      <dgm:spPr/>
      <dgm:t>
        <a:bodyPr/>
        <a:lstStyle/>
        <a:p>
          <a:r>
            <a:rPr lang="en-US" b="1" u="sng">
              <a:latin typeface="EB Garamond" panose="00000500000000000000" pitchFamily="2" charset="0"/>
              <a:ea typeface="EB Garamond" panose="00000500000000000000" pitchFamily="2" charset="0"/>
            </a:rPr>
            <a:t>Thematic Areas</a:t>
          </a:r>
          <a:endParaRPr lang="en-US" b="1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7FCCDE3-37CD-4E8D-8BF6-360FD74CA87C}" type="parTrans" cxnId="{72BDC417-1DC2-4A80-BB48-B962A21A8D4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AF07ED4F-5FE5-4E77-A45C-00AD4813AC6D}" type="sibTrans" cxnId="{72BDC417-1DC2-4A80-BB48-B962A21A8D4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CFC61EA-DE26-41F0-AAB0-EF96CA994B40}">
      <dgm:prSet/>
      <dgm:spPr/>
      <dgm:t>
        <a:bodyPr/>
        <a:lstStyle/>
        <a:p>
          <a:r>
            <a:rPr lang="en-US" i="1">
              <a:latin typeface="EB Garamond" panose="00000500000000000000" pitchFamily="2" charset="0"/>
              <a:ea typeface="EB Garamond" panose="00000500000000000000" pitchFamily="2" charset="0"/>
            </a:rPr>
            <a:t>Decent Work, Sustainable Livelihood, Social Protection, </a:t>
          </a:r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5417A78-E0B1-48CA-A905-43F3A617D6EC}" type="parTrans" cxnId="{D0532992-62CE-4987-B1E0-8E90334A6C37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E0D830A-4909-4F0A-9D2F-19F8C9BAAD8C}" type="sibTrans" cxnId="{D0532992-62CE-4987-B1E0-8E90334A6C37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07CEAC4-44D3-4F97-996A-C8C354C87B0E}" type="pres">
      <dgm:prSet presAssocID="{B05A5F6C-5A27-4DE3-B1A8-2DFD48A412D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B23E10-DC6C-4C10-A1AC-0DD6FBB9E5B5}" type="pres">
      <dgm:prSet presAssocID="{E2EF9E9F-16B7-41E7-BACB-143E530487A0}" presName="hierRoot1" presStyleCnt="0"/>
      <dgm:spPr/>
    </dgm:pt>
    <dgm:pt modelId="{688760B5-1C52-4BC5-8B26-427EABD51455}" type="pres">
      <dgm:prSet presAssocID="{E2EF9E9F-16B7-41E7-BACB-143E530487A0}" presName="composite" presStyleCnt="0"/>
      <dgm:spPr/>
    </dgm:pt>
    <dgm:pt modelId="{430A977F-C1FD-4134-BD6F-8EBFFAFE8EC4}" type="pres">
      <dgm:prSet presAssocID="{E2EF9E9F-16B7-41E7-BACB-143E530487A0}" presName="background" presStyleLbl="node0" presStyleIdx="0" presStyleCnt="4"/>
      <dgm:spPr/>
    </dgm:pt>
    <dgm:pt modelId="{5E7D22FA-D088-4239-93A6-74290545A2DB}" type="pres">
      <dgm:prSet presAssocID="{E2EF9E9F-16B7-41E7-BACB-143E530487A0}" presName="text" presStyleLbl="fgAcc0" presStyleIdx="0" presStyleCnt="4">
        <dgm:presLayoutVars>
          <dgm:chPref val="3"/>
        </dgm:presLayoutVars>
      </dgm:prSet>
      <dgm:spPr/>
    </dgm:pt>
    <dgm:pt modelId="{77E644A4-11D3-431E-B817-C7E123543F70}" type="pres">
      <dgm:prSet presAssocID="{E2EF9E9F-16B7-41E7-BACB-143E530487A0}" presName="hierChild2" presStyleCnt="0"/>
      <dgm:spPr/>
    </dgm:pt>
    <dgm:pt modelId="{6BBC0DD6-238F-404C-9A8C-E7C9CA61CBF0}" type="pres">
      <dgm:prSet presAssocID="{D9DC409F-8975-4E47-9D4A-191917DBC2F1}" presName="hierRoot1" presStyleCnt="0"/>
      <dgm:spPr/>
    </dgm:pt>
    <dgm:pt modelId="{6A754801-E86F-4F16-BD10-2E2E2E04A261}" type="pres">
      <dgm:prSet presAssocID="{D9DC409F-8975-4E47-9D4A-191917DBC2F1}" presName="composite" presStyleCnt="0"/>
      <dgm:spPr/>
    </dgm:pt>
    <dgm:pt modelId="{0A7D88A2-7736-4462-AD15-5F23B6233FBE}" type="pres">
      <dgm:prSet presAssocID="{D9DC409F-8975-4E47-9D4A-191917DBC2F1}" presName="background" presStyleLbl="node0" presStyleIdx="1" presStyleCnt="4"/>
      <dgm:spPr/>
    </dgm:pt>
    <dgm:pt modelId="{2C2FAB8E-6780-4E82-B557-75B48BB5A383}" type="pres">
      <dgm:prSet presAssocID="{D9DC409F-8975-4E47-9D4A-191917DBC2F1}" presName="text" presStyleLbl="fgAcc0" presStyleIdx="1" presStyleCnt="4">
        <dgm:presLayoutVars>
          <dgm:chPref val="3"/>
        </dgm:presLayoutVars>
      </dgm:prSet>
      <dgm:spPr/>
    </dgm:pt>
    <dgm:pt modelId="{249E728B-E879-4235-ADBC-4DB7573D10DA}" type="pres">
      <dgm:prSet presAssocID="{D9DC409F-8975-4E47-9D4A-191917DBC2F1}" presName="hierChild2" presStyleCnt="0"/>
      <dgm:spPr/>
    </dgm:pt>
    <dgm:pt modelId="{B2678167-9A65-480F-B01C-2D4C102CA88E}" type="pres">
      <dgm:prSet presAssocID="{6DD3F1FB-D349-48FD-AE3B-015AC9028AD5}" presName="hierRoot1" presStyleCnt="0"/>
      <dgm:spPr/>
    </dgm:pt>
    <dgm:pt modelId="{7025ECEE-B0A3-4AAB-A29F-32D099982A30}" type="pres">
      <dgm:prSet presAssocID="{6DD3F1FB-D349-48FD-AE3B-015AC9028AD5}" presName="composite" presStyleCnt="0"/>
      <dgm:spPr/>
    </dgm:pt>
    <dgm:pt modelId="{AE72A1F5-788A-4529-8E14-9E321B1F7A30}" type="pres">
      <dgm:prSet presAssocID="{6DD3F1FB-D349-48FD-AE3B-015AC9028AD5}" presName="background" presStyleLbl="node0" presStyleIdx="2" presStyleCnt="4"/>
      <dgm:spPr/>
    </dgm:pt>
    <dgm:pt modelId="{26F7BE33-DDBF-44B4-A6B4-A815914C80AA}" type="pres">
      <dgm:prSet presAssocID="{6DD3F1FB-D349-48FD-AE3B-015AC9028AD5}" presName="text" presStyleLbl="fgAcc0" presStyleIdx="2" presStyleCnt="4">
        <dgm:presLayoutVars>
          <dgm:chPref val="3"/>
        </dgm:presLayoutVars>
      </dgm:prSet>
      <dgm:spPr/>
    </dgm:pt>
    <dgm:pt modelId="{6AFAE729-B19A-4A2F-B216-359240BE7E74}" type="pres">
      <dgm:prSet presAssocID="{6DD3F1FB-D349-48FD-AE3B-015AC9028AD5}" presName="hierChild2" presStyleCnt="0"/>
      <dgm:spPr/>
    </dgm:pt>
    <dgm:pt modelId="{68B52E42-56B6-47CE-8CE5-8D9AAF982956}" type="pres">
      <dgm:prSet presAssocID="{CCFC61EA-DE26-41F0-AAB0-EF96CA994B40}" presName="hierRoot1" presStyleCnt="0"/>
      <dgm:spPr/>
    </dgm:pt>
    <dgm:pt modelId="{2B8B1E66-4446-42ED-9FE2-AFD7FC2C073C}" type="pres">
      <dgm:prSet presAssocID="{CCFC61EA-DE26-41F0-AAB0-EF96CA994B40}" presName="composite" presStyleCnt="0"/>
      <dgm:spPr/>
    </dgm:pt>
    <dgm:pt modelId="{283594E7-BE5D-4EDD-A5FA-DCB3EA464FE9}" type="pres">
      <dgm:prSet presAssocID="{CCFC61EA-DE26-41F0-AAB0-EF96CA994B40}" presName="background" presStyleLbl="node0" presStyleIdx="3" presStyleCnt="4"/>
      <dgm:spPr/>
    </dgm:pt>
    <dgm:pt modelId="{015CF986-36D7-45D4-81B2-040E376B7652}" type="pres">
      <dgm:prSet presAssocID="{CCFC61EA-DE26-41F0-AAB0-EF96CA994B40}" presName="text" presStyleLbl="fgAcc0" presStyleIdx="3" presStyleCnt="4">
        <dgm:presLayoutVars>
          <dgm:chPref val="3"/>
        </dgm:presLayoutVars>
      </dgm:prSet>
      <dgm:spPr/>
    </dgm:pt>
    <dgm:pt modelId="{40AFB12A-71F9-4227-9003-7E2110A42709}" type="pres">
      <dgm:prSet presAssocID="{CCFC61EA-DE26-41F0-AAB0-EF96CA994B40}" presName="hierChild2" presStyleCnt="0"/>
      <dgm:spPr/>
    </dgm:pt>
  </dgm:ptLst>
  <dgm:cxnLst>
    <dgm:cxn modelId="{6D618F07-A64D-43A3-A17F-0B9328663989}" type="presOf" srcId="{CCFC61EA-DE26-41F0-AAB0-EF96CA994B40}" destId="{015CF986-36D7-45D4-81B2-040E376B7652}" srcOrd="0" destOrd="0" presId="urn:microsoft.com/office/officeart/2005/8/layout/hierarchy1"/>
    <dgm:cxn modelId="{A38DA50F-1878-4C02-80B0-CEFB7C71666A}" srcId="{B05A5F6C-5A27-4DE3-B1A8-2DFD48A412DD}" destId="{E2EF9E9F-16B7-41E7-BACB-143E530487A0}" srcOrd="0" destOrd="0" parTransId="{B5E692E3-DB72-46B6-8962-555CED9937D1}" sibTransId="{B85AB9CC-BD64-4375-BE6A-8B06B75A98E3}"/>
    <dgm:cxn modelId="{72BDC417-1DC2-4A80-BB48-B962A21A8D45}" srcId="{B05A5F6C-5A27-4DE3-B1A8-2DFD48A412DD}" destId="{6DD3F1FB-D349-48FD-AE3B-015AC9028AD5}" srcOrd="2" destOrd="0" parTransId="{27FCCDE3-37CD-4E8D-8BF6-360FD74CA87C}" sibTransId="{AF07ED4F-5FE5-4E77-A45C-00AD4813AC6D}"/>
    <dgm:cxn modelId="{8F69817B-3E05-4A22-AE72-EC6068323A68}" type="presOf" srcId="{6DD3F1FB-D349-48FD-AE3B-015AC9028AD5}" destId="{26F7BE33-DDBF-44B4-A6B4-A815914C80AA}" srcOrd="0" destOrd="0" presId="urn:microsoft.com/office/officeart/2005/8/layout/hierarchy1"/>
    <dgm:cxn modelId="{35D1C081-CCDB-44E2-B6EF-AC19A2B7646C}" type="presOf" srcId="{E2EF9E9F-16B7-41E7-BACB-143E530487A0}" destId="{5E7D22FA-D088-4239-93A6-74290545A2DB}" srcOrd="0" destOrd="0" presId="urn:microsoft.com/office/officeart/2005/8/layout/hierarchy1"/>
    <dgm:cxn modelId="{D0532992-62CE-4987-B1E0-8E90334A6C37}" srcId="{B05A5F6C-5A27-4DE3-B1A8-2DFD48A412DD}" destId="{CCFC61EA-DE26-41F0-AAB0-EF96CA994B40}" srcOrd="3" destOrd="0" parTransId="{25417A78-E0B1-48CA-A905-43F3A617D6EC}" sibTransId="{CE0D830A-4909-4F0A-9D2F-19F8C9BAAD8C}"/>
    <dgm:cxn modelId="{07961DD7-E45B-4A68-BBA0-63E5CE7EF714}" srcId="{B05A5F6C-5A27-4DE3-B1A8-2DFD48A412DD}" destId="{D9DC409F-8975-4E47-9D4A-191917DBC2F1}" srcOrd="1" destOrd="0" parTransId="{5053605E-C537-4AF2-A391-CCCF1DB96832}" sibTransId="{F1DDE8C5-01FD-41D2-B19B-DE26197F1F7D}"/>
    <dgm:cxn modelId="{5058EBE1-9CE7-4B7D-BE89-54C065F0CD81}" type="presOf" srcId="{D9DC409F-8975-4E47-9D4A-191917DBC2F1}" destId="{2C2FAB8E-6780-4E82-B557-75B48BB5A383}" srcOrd="0" destOrd="0" presId="urn:microsoft.com/office/officeart/2005/8/layout/hierarchy1"/>
    <dgm:cxn modelId="{C569F7F5-FB7B-4397-9740-ED03610D2ACD}" type="presOf" srcId="{B05A5F6C-5A27-4DE3-B1A8-2DFD48A412DD}" destId="{607CEAC4-44D3-4F97-996A-C8C354C87B0E}" srcOrd="0" destOrd="0" presId="urn:microsoft.com/office/officeart/2005/8/layout/hierarchy1"/>
    <dgm:cxn modelId="{8DC9CE05-477D-4FDD-9307-2CBDE2832A1E}" type="presParOf" srcId="{607CEAC4-44D3-4F97-996A-C8C354C87B0E}" destId="{59B23E10-DC6C-4C10-A1AC-0DD6FBB9E5B5}" srcOrd="0" destOrd="0" presId="urn:microsoft.com/office/officeart/2005/8/layout/hierarchy1"/>
    <dgm:cxn modelId="{15F3F227-DCBE-49E2-A4B7-65369D3A0522}" type="presParOf" srcId="{59B23E10-DC6C-4C10-A1AC-0DD6FBB9E5B5}" destId="{688760B5-1C52-4BC5-8B26-427EABD51455}" srcOrd="0" destOrd="0" presId="urn:microsoft.com/office/officeart/2005/8/layout/hierarchy1"/>
    <dgm:cxn modelId="{881AC3FB-C8B7-4B25-AAA2-0C9A342695CC}" type="presParOf" srcId="{688760B5-1C52-4BC5-8B26-427EABD51455}" destId="{430A977F-C1FD-4134-BD6F-8EBFFAFE8EC4}" srcOrd="0" destOrd="0" presId="urn:microsoft.com/office/officeart/2005/8/layout/hierarchy1"/>
    <dgm:cxn modelId="{1791ED0E-6385-4482-92C0-4FDBF2B6D6FE}" type="presParOf" srcId="{688760B5-1C52-4BC5-8B26-427EABD51455}" destId="{5E7D22FA-D088-4239-93A6-74290545A2DB}" srcOrd="1" destOrd="0" presId="urn:microsoft.com/office/officeart/2005/8/layout/hierarchy1"/>
    <dgm:cxn modelId="{F8DBCE81-2E23-4FCC-8360-40FBBDD4CE8A}" type="presParOf" srcId="{59B23E10-DC6C-4C10-A1AC-0DD6FBB9E5B5}" destId="{77E644A4-11D3-431E-B817-C7E123543F70}" srcOrd="1" destOrd="0" presId="urn:microsoft.com/office/officeart/2005/8/layout/hierarchy1"/>
    <dgm:cxn modelId="{1EF52C7E-5063-4733-8C17-609C54EACECF}" type="presParOf" srcId="{607CEAC4-44D3-4F97-996A-C8C354C87B0E}" destId="{6BBC0DD6-238F-404C-9A8C-E7C9CA61CBF0}" srcOrd="1" destOrd="0" presId="urn:microsoft.com/office/officeart/2005/8/layout/hierarchy1"/>
    <dgm:cxn modelId="{755AF293-5D80-49CF-A79C-F4B7F4AE99FB}" type="presParOf" srcId="{6BBC0DD6-238F-404C-9A8C-E7C9CA61CBF0}" destId="{6A754801-E86F-4F16-BD10-2E2E2E04A261}" srcOrd="0" destOrd="0" presId="urn:microsoft.com/office/officeart/2005/8/layout/hierarchy1"/>
    <dgm:cxn modelId="{A086B8D2-680A-474F-A9FB-2B9CFA7EFB54}" type="presParOf" srcId="{6A754801-E86F-4F16-BD10-2E2E2E04A261}" destId="{0A7D88A2-7736-4462-AD15-5F23B6233FBE}" srcOrd="0" destOrd="0" presId="urn:microsoft.com/office/officeart/2005/8/layout/hierarchy1"/>
    <dgm:cxn modelId="{7D007CDF-4226-444F-A5B3-8766426A755F}" type="presParOf" srcId="{6A754801-E86F-4F16-BD10-2E2E2E04A261}" destId="{2C2FAB8E-6780-4E82-B557-75B48BB5A383}" srcOrd="1" destOrd="0" presId="urn:microsoft.com/office/officeart/2005/8/layout/hierarchy1"/>
    <dgm:cxn modelId="{0F0F7E5B-B2AD-4C6C-9D85-75A5BE30F1EC}" type="presParOf" srcId="{6BBC0DD6-238F-404C-9A8C-E7C9CA61CBF0}" destId="{249E728B-E879-4235-ADBC-4DB7573D10DA}" srcOrd="1" destOrd="0" presId="urn:microsoft.com/office/officeart/2005/8/layout/hierarchy1"/>
    <dgm:cxn modelId="{7F5FF387-C271-409C-9038-3635386C060D}" type="presParOf" srcId="{607CEAC4-44D3-4F97-996A-C8C354C87B0E}" destId="{B2678167-9A65-480F-B01C-2D4C102CA88E}" srcOrd="2" destOrd="0" presId="urn:microsoft.com/office/officeart/2005/8/layout/hierarchy1"/>
    <dgm:cxn modelId="{023F67C6-9C99-4BCA-8C2D-16E2E337B173}" type="presParOf" srcId="{B2678167-9A65-480F-B01C-2D4C102CA88E}" destId="{7025ECEE-B0A3-4AAB-A29F-32D099982A30}" srcOrd="0" destOrd="0" presId="urn:microsoft.com/office/officeart/2005/8/layout/hierarchy1"/>
    <dgm:cxn modelId="{C2E2FAA9-4AC5-4912-AC8D-D3D06664A185}" type="presParOf" srcId="{7025ECEE-B0A3-4AAB-A29F-32D099982A30}" destId="{AE72A1F5-788A-4529-8E14-9E321B1F7A30}" srcOrd="0" destOrd="0" presId="urn:microsoft.com/office/officeart/2005/8/layout/hierarchy1"/>
    <dgm:cxn modelId="{5D5CD7F4-92E8-426C-9EB4-6C999613B220}" type="presParOf" srcId="{7025ECEE-B0A3-4AAB-A29F-32D099982A30}" destId="{26F7BE33-DDBF-44B4-A6B4-A815914C80AA}" srcOrd="1" destOrd="0" presId="urn:microsoft.com/office/officeart/2005/8/layout/hierarchy1"/>
    <dgm:cxn modelId="{7A7F8C2C-7B2E-4A8B-B719-74D3E4009FBB}" type="presParOf" srcId="{B2678167-9A65-480F-B01C-2D4C102CA88E}" destId="{6AFAE729-B19A-4A2F-B216-359240BE7E74}" srcOrd="1" destOrd="0" presId="urn:microsoft.com/office/officeart/2005/8/layout/hierarchy1"/>
    <dgm:cxn modelId="{BC8C152C-D675-49E0-B52C-141CD13A346E}" type="presParOf" srcId="{607CEAC4-44D3-4F97-996A-C8C354C87B0E}" destId="{68B52E42-56B6-47CE-8CE5-8D9AAF982956}" srcOrd="3" destOrd="0" presId="urn:microsoft.com/office/officeart/2005/8/layout/hierarchy1"/>
    <dgm:cxn modelId="{D1A739F1-F7AB-4F95-8171-91251D093D2A}" type="presParOf" srcId="{68B52E42-56B6-47CE-8CE5-8D9AAF982956}" destId="{2B8B1E66-4446-42ED-9FE2-AFD7FC2C073C}" srcOrd="0" destOrd="0" presId="urn:microsoft.com/office/officeart/2005/8/layout/hierarchy1"/>
    <dgm:cxn modelId="{E241FFC4-E3AA-415F-82E6-37B809DAD0C1}" type="presParOf" srcId="{2B8B1E66-4446-42ED-9FE2-AFD7FC2C073C}" destId="{283594E7-BE5D-4EDD-A5FA-DCB3EA464FE9}" srcOrd="0" destOrd="0" presId="urn:microsoft.com/office/officeart/2005/8/layout/hierarchy1"/>
    <dgm:cxn modelId="{35D951EF-2497-48FD-91FB-C2582EBFDDB3}" type="presParOf" srcId="{2B8B1E66-4446-42ED-9FE2-AFD7FC2C073C}" destId="{015CF986-36D7-45D4-81B2-040E376B7652}" srcOrd="1" destOrd="0" presId="urn:microsoft.com/office/officeart/2005/8/layout/hierarchy1"/>
    <dgm:cxn modelId="{2D0F1A69-E5B8-4A99-B93A-E6A7334709C5}" type="presParOf" srcId="{68B52E42-56B6-47CE-8CE5-8D9AAF982956}" destId="{40AFB12A-71F9-4227-9003-7E2110A427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9F093C-709A-49AF-95B2-BDD5B22FD6A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A7E3A99-E581-4E34-9786-CCDF5281910A}">
      <dgm:prSet custT="1"/>
      <dgm:spPr/>
      <dgm:t>
        <a:bodyPr/>
        <a:lstStyle/>
        <a:p>
          <a:r>
            <a:rPr lang="en-US" sz="2400" b="1" i="1" dirty="0">
              <a:latin typeface="EB Garamond" panose="00000500000000000000" pitchFamily="2" charset="0"/>
              <a:ea typeface="EB Garamond" panose="00000500000000000000" pitchFamily="2" charset="0"/>
            </a:rPr>
            <a:t>Inclusive Finance Program</a:t>
          </a:r>
          <a:endParaRPr lang="en-US" sz="24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AA397552-CF98-4F8E-8D01-9E8783E04399}" type="parTrans" cxnId="{6AA79AE4-8AD8-47E9-A6A1-0B12ACAF979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F02EAC2-7FEC-40ED-9BAB-31D2A3DCB61B}" type="sibTrans" cxnId="{6AA79AE4-8AD8-47E9-A6A1-0B12ACAF979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DC9ECDD-529E-4FCD-8AAE-D9DDB111B473}">
      <dgm:prSet custT="1"/>
      <dgm:spPr/>
      <dgm:t>
        <a:bodyPr/>
        <a:lstStyle/>
        <a:p>
          <a:r>
            <a:rPr lang="en-US" sz="2200" b="1" i="1" dirty="0">
              <a:latin typeface="EB Garamond" panose="00000500000000000000" pitchFamily="2" charset="0"/>
              <a:ea typeface="EB Garamond" panose="00000500000000000000" pitchFamily="2" charset="0"/>
            </a:rPr>
            <a:t>Intervention </a:t>
          </a:r>
          <a:endParaRPr lang="en-US" sz="22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4E1A623-7F8F-4D03-BED7-C2B911BB3665}" type="parTrans" cxnId="{A844B4DE-AE04-4B96-8FA5-636D17BB0BD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E38F72F-47A4-4239-A54A-E5586F5F77E7}" type="sibTrans" cxnId="{A844B4DE-AE04-4B96-8FA5-636D17BB0BD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8C8CFD8-3213-4CEF-A065-7B5F1FCD50A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Formation of Self-help groups</a:t>
          </a:r>
          <a:endParaRPr lang="en-US" sz="18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074D0BD-D11E-4C36-B7A7-EA8E898BBC37}" type="parTrans" cxnId="{26FEE1BE-ED34-4D17-AA48-B5BDBEEC1FD9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227C59E-C9E4-46E2-8367-C686BB343D35}" type="sibTrans" cxnId="{26FEE1BE-ED34-4D17-AA48-B5BDBEEC1FD9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EC45BF0-AA85-4B07-A0A9-F529EF0B48A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>
              <a:latin typeface="EB Garamond" panose="00000500000000000000" pitchFamily="2" charset="0"/>
              <a:ea typeface="EB Garamond" panose="00000500000000000000" pitchFamily="2" charset="0"/>
            </a:rPr>
            <a:t>S</a:t>
          </a: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trengthening of OPDs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18E3C2F7-F634-4A90-9540-1BC698D32351}" type="parTrans" cxnId="{DB5FB4CF-32D2-4126-99FD-3A038E12835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FEF253B-2C77-48C0-95CD-236FA4BE0CFE}" type="sibTrans" cxnId="{DB5FB4CF-32D2-4126-99FD-3A038E12835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4A20085-CC72-448B-879B-B2D9AE89745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>
              <a:latin typeface="EB Garamond" panose="00000500000000000000" pitchFamily="2" charset="0"/>
              <a:ea typeface="EB Garamond" panose="00000500000000000000" pitchFamily="2" charset="0"/>
            </a:rPr>
            <a:t>Awareness Session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6C0911A-61B9-4F85-AAE2-C81B768FD836}" type="parTrans" cxnId="{33D8A354-7631-49CC-8061-5F247DD25679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814B62E-9613-41C9-9409-AA995194DC81}" type="sibTrans" cxnId="{33D8A354-7631-49CC-8061-5F247DD25679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7C6D30F-F75A-48F2-8324-36455F9BEAE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Savings services</a:t>
          </a:r>
          <a:r>
            <a:rPr lang="en-US" sz="1800" b="1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12A1E5A8-BC3B-41C5-8F74-50F6C8CCEA54}" type="parTrans" cxnId="{C5FF7C64-552B-4A4A-A751-765740AE8A5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076445F-7EE2-48B4-8D1E-AD10B124E076}" type="sibTrans" cxnId="{C5FF7C64-552B-4A4A-A751-765740AE8A5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6049264-E4F5-45A5-B63A-C04A7C9323C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Training (Business and entrepreneurship &amp; Leadership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A9EC40EA-6DA7-426E-8602-85597FD49708}" type="parTrans" cxnId="{EE90D7E7-9840-4ED8-B172-E8E436A83FB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DF5232C-DC7C-45A6-83BB-2279125244FB}" type="sibTrans" cxnId="{EE90D7E7-9840-4ED8-B172-E8E436A83FB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8248775-CAE8-4B13-83C0-B02A358126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Assistive devices support 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1D7D72F1-A84D-4EEA-9FB8-2AFA745572BE}" type="parTrans" cxnId="{67100CC5-55A3-4D44-BE4A-61E1EC39B3E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206221B-67BD-483E-BE7B-AA09205B4C8E}" type="sibTrans" cxnId="{67100CC5-55A3-4D44-BE4A-61E1EC39B3E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966D139-64C5-452B-ADB9-64F3D58EE43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>
              <a:latin typeface="EB Garamond" panose="00000500000000000000" pitchFamily="2" charset="0"/>
              <a:ea typeface="EB Garamond" panose="00000500000000000000" pitchFamily="2" charset="0"/>
            </a:rPr>
            <a:t>S</a:t>
          </a: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oft loans support 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38B7679-4A0A-435D-BE18-6B13234D508E}" type="parTrans" cxnId="{B6420BB3-456D-4AD8-8E06-0D0FD69C738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1998BD10-62D1-4567-97A4-CA66B28C14F1}" type="sibTrans" cxnId="{B6420BB3-456D-4AD8-8E06-0D0FD69C738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3715CE2-EC03-459F-A16D-FE64B08732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Physiotherapy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65A2029-01B9-4012-9E01-EFBF5B05DF5A}" type="parTrans" cxnId="{B6BBF09D-3D7B-4F9B-8CCB-F940FC708BB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CA97E27-3308-4D33-B430-00621A48E631}" type="sibTrans" cxnId="{B6BBF09D-3D7B-4F9B-8CCB-F940FC708BB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EC142C1-826A-4083-A9CD-7C97C0CFE0A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>
              <a:latin typeface="EB Garamond" panose="00000500000000000000" pitchFamily="2" charset="0"/>
              <a:ea typeface="EB Garamond" panose="00000500000000000000" pitchFamily="2" charset="0"/>
            </a:rPr>
            <a:t>M</a:t>
          </a: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edical support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0426EC79-835D-4653-95FE-B18E1100217F}" type="parTrans" cxnId="{47D6F21F-D34F-450E-9DDA-CAB97EB13F9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D0F5B4C-3970-4821-8C16-9EC6E4A48E9E}" type="sibTrans" cxnId="{47D6F21F-D34F-450E-9DDA-CAB97EB13F9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357720A-A56D-4BA9-9167-69B821B7966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Grants for livelihood activities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01EFD96-6A55-48B7-8D8A-18AFC05757E4}" type="parTrans" cxnId="{72305538-C1DC-4378-8DA2-77884053EC8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CBF6443-9B85-45A3-92D6-6AB09DFB1EA2}" type="sibTrans" cxnId="{72305538-C1DC-4378-8DA2-77884053EC8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4709F4FD-87F3-42AD-B60B-9AD4D7AE8A7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Market linkage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46218BD1-2302-41E3-ACB8-3F8384841D26}" type="parTrans" cxnId="{F8ADC4B7-4182-4CAD-A141-F25353A6C88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23B3DDD-A9FE-44F6-982F-68E691AE2A0B}" type="sibTrans" cxnId="{F8ADC4B7-4182-4CAD-A141-F25353A6C888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5FE6926-1154-47C8-A79A-9B887B075EF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House visit and follow up  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04DEEFD-9369-4435-B768-B8982FD87284}" type="parTrans" cxnId="{01C749CF-CD5D-44AD-921C-9DC1D38F513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8685457-6393-4E7C-AEE0-C6C14F61C463}" type="sibTrans" cxnId="{01C749CF-CD5D-44AD-921C-9DC1D38F513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18244FCA-9F1D-4509-8CF9-F4CF3DF22C84}" type="pres">
      <dgm:prSet presAssocID="{289F093C-709A-49AF-95B2-BDD5B22FD6AE}" presName="linear" presStyleCnt="0">
        <dgm:presLayoutVars>
          <dgm:animLvl val="lvl"/>
          <dgm:resizeHandles val="exact"/>
        </dgm:presLayoutVars>
      </dgm:prSet>
      <dgm:spPr/>
    </dgm:pt>
    <dgm:pt modelId="{405936E9-4990-49C2-81EC-8FE25460390B}" type="pres">
      <dgm:prSet presAssocID="{BA7E3A99-E581-4E34-9786-CCDF5281910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32AE704-95E8-45C6-B97D-629765FF1C26}" type="pres">
      <dgm:prSet presAssocID="{6F02EAC2-7FEC-40ED-9BAB-31D2A3DCB61B}" presName="spacer" presStyleCnt="0"/>
      <dgm:spPr/>
    </dgm:pt>
    <dgm:pt modelId="{3E45262E-CB8B-47DD-A973-B7FA0114BCDD}" type="pres">
      <dgm:prSet presAssocID="{9DC9ECDD-529E-4FCD-8AAE-D9DDB111B47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58FDF17-29C9-4D6A-B07E-7CCEADEA9DB8}" type="pres">
      <dgm:prSet presAssocID="{9DC9ECDD-529E-4FCD-8AAE-D9DDB111B47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7D6F21F-D34F-450E-9DDA-CAB97EB13F91}" srcId="{9DC9ECDD-529E-4FCD-8AAE-D9DDB111B473}" destId="{DEC142C1-826A-4083-A9CD-7C97C0CFE0AB}" srcOrd="8" destOrd="0" parTransId="{0426EC79-835D-4653-95FE-B18E1100217F}" sibTransId="{FD0F5B4C-3970-4821-8C16-9EC6E4A48E9E}"/>
    <dgm:cxn modelId="{72305538-C1DC-4378-8DA2-77884053EC85}" srcId="{9DC9ECDD-529E-4FCD-8AAE-D9DDB111B473}" destId="{9357720A-A56D-4BA9-9167-69B821B79667}" srcOrd="9" destOrd="0" parTransId="{301EFD96-6A55-48B7-8D8A-18AFC05757E4}" sibTransId="{5CBF6443-9B85-45A3-92D6-6AB09DFB1EA2}"/>
    <dgm:cxn modelId="{6F45DA40-E011-4EC6-A615-35BC8D57A206}" type="presOf" srcId="{5EC45BF0-AA85-4B07-A0A9-F529EF0B48A5}" destId="{A58FDF17-29C9-4D6A-B07E-7CCEADEA9DB8}" srcOrd="0" destOrd="1" presId="urn:microsoft.com/office/officeart/2005/8/layout/vList2"/>
    <dgm:cxn modelId="{DBA8765C-1935-4B2E-B547-448D86BFB398}" type="presOf" srcId="{78C8CFD8-3213-4CEF-A065-7B5F1FCD50AB}" destId="{A58FDF17-29C9-4D6A-B07E-7CCEADEA9DB8}" srcOrd="0" destOrd="0" presId="urn:microsoft.com/office/officeart/2005/8/layout/vList2"/>
    <dgm:cxn modelId="{99272F5D-54DD-448A-98EA-DFE9E315EF90}" type="presOf" srcId="{9DC9ECDD-529E-4FCD-8AAE-D9DDB111B473}" destId="{3E45262E-CB8B-47DD-A973-B7FA0114BCDD}" srcOrd="0" destOrd="0" presId="urn:microsoft.com/office/officeart/2005/8/layout/vList2"/>
    <dgm:cxn modelId="{30CC4E44-73B5-405E-81CF-9D375E01E526}" type="presOf" srcId="{C5FE6926-1154-47C8-A79A-9B887B075EF3}" destId="{A58FDF17-29C9-4D6A-B07E-7CCEADEA9DB8}" srcOrd="0" destOrd="11" presId="urn:microsoft.com/office/officeart/2005/8/layout/vList2"/>
    <dgm:cxn modelId="{C5FF7C64-552B-4A4A-A751-765740AE8A54}" srcId="{9DC9ECDD-529E-4FCD-8AAE-D9DDB111B473}" destId="{27C6D30F-F75A-48F2-8324-36455F9BEAE7}" srcOrd="3" destOrd="0" parTransId="{12A1E5A8-BC3B-41C5-8F74-50F6C8CCEA54}" sibTransId="{E076445F-7EE2-48B4-8D1E-AD10B124E076}"/>
    <dgm:cxn modelId="{B24A8B64-23FF-4A27-8612-9A77A17DD8F2}" type="presOf" srcId="{DEC142C1-826A-4083-A9CD-7C97C0CFE0AB}" destId="{A58FDF17-29C9-4D6A-B07E-7CCEADEA9DB8}" srcOrd="0" destOrd="8" presId="urn:microsoft.com/office/officeart/2005/8/layout/vList2"/>
    <dgm:cxn modelId="{D2A9876B-D999-42F3-AE79-57087052302E}" type="presOf" srcId="{F4A20085-CC72-448B-879B-B2D9AE89745D}" destId="{A58FDF17-29C9-4D6A-B07E-7CCEADEA9DB8}" srcOrd="0" destOrd="2" presId="urn:microsoft.com/office/officeart/2005/8/layout/vList2"/>
    <dgm:cxn modelId="{A8F41E4D-EEAF-43D9-8424-DF9A4FCD01A5}" type="presOf" srcId="{289F093C-709A-49AF-95B2-BDD5B22FD6AE}" destId="{18244FCA-9F1D-4509-8CF9-F4CF3DF22C84}" srcOrd="0" destOrd="0" presId="urn:microsoft.com/office/officeart/2005/8/layout/vList2"/>
    <dgm:cxn modelId="{A45CA56E-063C-409B-B78E-58251A80243D}" type="presOf" srcId="{73715CE2-EC03-459F-A16D-FE64B0873215}" destId="{A58FDF17-29C9-4D6A-B07E-7CCEADEA9DB8}" srcOrd="0" destOrd="7" presId="urn:microsoft.com/office/officeart/2005/8/layout/vList2"/>
    <dgm:cxn modelId="{33D8A354-7631-49CC-8061-5F247DD25679}" srcId="{9DC9ECDD-529E-4FCD-8AAE-D9DDB111B473}" destId="{F4A20085-CC72-448B-879B-B2D9AE89745D}" srcOrd="2" destOrd="0" parTransId="{56C0911A-61B9-4F85-AAE2-C81B768FD836}" sibTransId="{2814B62E-9613-41C9-9409-AA995194DC81}"/>
    <dgm:cxn modelId="{3961337C-75C1-467A-AF2D-317B49B5477A}" type="presOf" srcId="{C6049264-E4F5-45A5-B63A-C04A7C9323CA}" destId="{A58FDF17-29C9-4D6A-B07E-7CCEADEA9DB8}" srcOrd="0" destOrd="4" presId="urn:microsoft.com/office/officeart/2005/8/layout/vList2"/>
    <dgm:cxn modelId="{7E3B4B9D-1613-42C6-8AA6-39137EEEC9BC}" type="presOf" srcId="{BA7E3A99-E581-4E34-9786-CCDF5281910A}" destId="{405936E9-4990-49C2-81EC-8FE25460390B}" srcOrd="0" destOrd="0" presId="urn:microsoft.com/office/officeart/2005/8/layout/vList2"/>
    <dgm:cxn modelId="{B6BBF09D-3D7B-4F9B-8CCB-F940FC708BBC}" srcId="{9DC9ECDD-529E-4FCD-8AAE-D9DDB111B473}" destId="{73715CE2-EC03-459F-A16D-FE64B0873215}" srcOrd="7" destOrd="0" parTransId="{B65A2029-01B9-4012-9E01-EFBF5B05DF5A}" sibTransId="{2CA97E27-3308-4D33-B430-00621A48E631}"/>
    <dgm:cxn modelId="{3E4C10AA-CA1A-4406-91F6-BB9F7D15A474}" type="presOf" srcId="{B966D139-64C5-452B-ADB9-64F3D58EE43F}" destId="{A58FDF17-29C9-4D6A-B07E-7CCEADEA9DB8}" srcOrd="0" destOrd="6" presId="urn:microsoft.com/office/officeart/2005/8/layout/vList2"/>
    <dgm:cxn modelId="{B6420BB3-456D-4AD8-8E06-0D0FD69C7388}" srcId="{9DC9ECDD-529E-4FCD-8AAE-D9DDB111B473}" destId="{B966D139-64C5-452B-ADB9-64F3D58EE43F}" srcOrd="6" destOrd="0" parTransId="{C38B7679-4A0A-435D-BE18-6B13234D508E}" sibTransId="{1998BD10-62D1-4567-97A4-CA66B28C14F1}"/>
    <dgm:cxn modelId="{F8ADC4B7-4182-4CAD-A141-F25353A6C888}" srcId="{9DC9ECDD-529E-4FCD-8AAE-D9DDB111B473}" destId="{4709F4FD-87F3-42AD-B60B-9AD4D7AE8A7B}" srcOrd="10" destOrd="0" parTransId="{46218BD1-2302-41E3-ACB8-3F8384841D26}" sibTransId="{523B3DDD-A9FE-44F6-982F-68E691AE2A0B}"/>
    <dgm:cxn modelId="{26FEE1BE-ED34-4D17-AA48-B5BDBEEC1FD9}" srcId="{9DC9ECDD-529E-4FCD-8AAE-D9DDB111B473}" destId="{78C8CFD8-3213-4CEF-A065-7B5F1FCD50AB}" srcOrd="0" destOrd="0" parTransId="{7074D0BD-D11E-4C36-B7A7-EA8E898BBC37}" sibTransId="{2227C59E-C9E4-46E2-8367-C686BB343D35}"/>
    <dgm:cxn modelId="{67100CC5-55A3-4D44-BE4A-61E1EC39B3E4}" srcId="{9DC9ECDD-529E-4FCD-8AAE-D9DDB111B473}" destId="{88248775-CAE8-4B13-83C0-B02A3581260E}" srcOrd="5" destOrd="0" parTransId="{1D7D72F1-A84D-4EEA-9FB8-2AFA745572BE}" sibTransId="{B206221B-67BD-483E-BE7B-AA09205B4C8E}"/>
    <dgm:cxn modelId="{3F7CFBC5-15CC-45A3-854A-06ABAF408679}" type="presOf" srcId="{9357720A-A56D-4BA9-9167-69B821B79667}" destId="{A58FDF17-29C9-4D6A-B07E-7CCEADEA9DB8}" srcOrd="0" destOrd="9" presId="urn:microsoft.com/office/officeart/2005/8/layout/vList2"/>
    <dgm:cxn modelId="{01C749CF-CD5D-44AD-921C-9DC1D38F513B}" srcId="{9DC9ECDD-529E-4FCD-8AAE-D9DDB111B473}" destId="{C5FE6926-1154-47C8-A79A-9B887B075EF3}" srcOrd="11" destOrd="0" parTransId="{E04DEEFD-9369-4435-B768-B8982FD87284}" sibTransId="{B8685457-6393-4E7C-AEE0-C6C14F61C463}"/>
    <dgm:cxn modelId="{DB5FB4CF-32D2-4126-99FD-3A038E128358}" srcId="{9DC9ECDD-529E-4FCD-8AAE-D9DDB111B473}" destId="{5EC45BF0-AA85-4B07-A0A9-F529EF0B48A5}" srcOrd="1" destOrd="0" parTransId="{18E3C2F7-F634-4A90-9540-1BC698D32351}" sibTransId="{5FEF253B-2C77-48C0-95CD-236FA4BE0CFE}"/>
    <dgm:cxn modelId="{FB3E77D4-1533-44E2-9BE0-6EB18DD39A41}" type="presOf" srcId="{88248775-CAE8-4B13-83C0-B02A3581260E}" destId="{A58FDF17-29C9-4D6A-B07E-7CCEADEA9DB8}" srcOrd="0" destOrd="5" presId="urn:microsoft.com/office/officeart/2005/8/layout/vList2"/>
    <dgm:cxn modelId="{A844B4DE-AE04-4B96-8FA5-636D17BB0BDD}" srcId="{289F093C-709A-49AF-95B2-BDD5B22FD6AE}" destId="{9DC9ECDD-529E-4FCD-8AAE-D9DDB111B473}" srcOrd="1" destOrd="0" parTransId="{84E1A623-7F8F-4D03-BED7-C2B911BB3665}" sibTransId="{5E38F72F-47A4-4239-A54A-E5586F5F77E7}"/>
    <dgm:cxn modelId="{094DB3DF-48DE-4B4E-ACB3-94F9CFB5D818}" type="presOf" srcId="{27C6D30F-F75A-48F2-8324-36455F9BEAE7}" destId="{A58FDF17-29C9-4D6A-B07E-7CCEADEA9DB8}" srcOrd="0" destOrd="3" presId="urn:microsoft.com/office/officeart/2005/8/layout/vList2"/>
    <dgm:cxn modelId="{6AA79AE4-8AD8-47E9-A6A1-0B12ACAF979D}" srcId="{289F093C-709A-49AF-95B2-BDD5B22FD6AE}" destId="{BA7E3A99-E581-4E34-9786-CCDF5281910A}" srcOrd="0" destOrd="0" parTransId="{AA397552-CF98-4F8E-8D01-9E8783E04399}" sibTransId="{6F02EAC2-7FEC-40ED-9BAB-31D2A3DCB61B}"/>
    <dgm:cxn modelId="{EE90D7E7-9840-4ED8-B172-E8E436A83FBB}" srcId="{9DC9ECDD-529E-4FCD-8AAE-D9DDB111B473}" destId="{C6049264-E4F5-45A5-B63A-C04A7C9323CA}" srcOrd="4" destOrd="0" parTransId="{A9EC40EA-6DA7-426E-8602-85597FD49708}" sibTransId="{CDF5232C-DC7C-45A6-83BB-2279125244FB}"/>
    <dgm:cxn modelId="{33226DEE-3309-49B6-9125-96696531E202}" type="presOf" srcId="{4709F4FD-87F3-42AD-B60B-9AD4D7AE8A7B}" destId="{A58FDF17-29C9-4D6A-B07E-7CCEADEA9DB8}" srcOrd="0" destOrd="10" presId="urn:microsoft.com/office/officeart/2005/8/layout/vList2"/>
    <dgm:cxn modelId="{40B3DBAF-E9DE-4927-9882-F9EFA07B4666}" type="presParOf" srcId="{18244FCA-9F1D-4509-8CF9-F4CF3DF22C84}" destId="{405936E9-4990-49C2-81EC-8FE25460390B}" srcOrd="0" destOrd="0" presId="urn:microsoft.com/office/officeart/2005/8/layout/vList2"/>
    <dgm:cxn modelId="{0FB685BE-A1EE-4B49-A309-A50B0D5EBD06}" type="presParOf" srcId="{18244FCA-9F1D-4509-8CF9-F4CF3DF22C84}" destId="{732AE704-95E8-45C6-B97D-629765FF1C26}" srcOrd="1" destOrd="0" presId="urn:microsoft.com/office/officeart/2005/8/layout/vList2"/>
    <dgm:cxn modelId="{22B0DA81-A153-4416-AF82-8B53A2E93D27}" type="presParOf" srcId="{18244FCA-9F1D-4509-8CF9-F4CF3DF22C84}" destId="{3E45262E-CB8B-47DD-A973-B7FA0114BCDD}" srcOrd="2" destOrd="0" presId="urn:microsoft.com/office/officeart/2005/8/layout/vList2"/>
    <dgm:cxn modelId="{967E0B80-2F8C-4CED-88CB-47C6B1B8F793}" type="presParOf" srcId="{18244FCA-9F1D-4509-8CF9-F4CF3DF22C84}" destId="{A58FDF17-29C9-4D6A-B07E-7CCEADEA9DB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190210-81D5-4599-B15C-9874A4DFD93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6FFBAF-EC21-4274-B852-5C7E08E5521E}">
      <dgm:prSet custT="1"/>
      <dgm:spPr/>
      <dgm:t>
        <a:bodyPr/>
        <a:lstStyle/>
        <a:p>
          <a:r>
            <a:rPr lang="en-US" sz="2400" b="1">
              <a:latin typeface="EB Garamond" panose="00000500000000000000" pitchFamily="2" charset="0"/>
              <a:ea typeface="EB Garamond" panose="00000500000000000000" pitchFamily="2" charset="0"/>
            </a:rPr>
            <a:t>Recognition</a:t>
          </a:r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193D821-EEAE-465A-A332-A5DF1F5F7C09}" type="parTrans" cxnId="{8689EE20-B663-4E94-8C18-D153DCB654D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3F67F8E-C872-48CE-84E3-9FD5AE0B09A3}" type="sibTrans" cxnId="{8689EE20-B663-4E94-8C18-D153DCB654D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4FD9260-A700-4224-ADBC-6CCF3F96555C}">
      <dgm:prSet custT="1"/>
      <dgm:spPr/>
      <dgm:t>
        <a:bodyPr/>
        <a:lstStyle/>
        <a:p>
          <a:r>
            <a:rPr lang="en-US" sz="1600" dirty="0">
              <a:latin typeface="EB Garamond" panose="00000500000000000000" pitchFamily="2" charset="0"/>
              <a:ea typeface="EB Garamond" panose="00000500000000000000" pitchFamily="2" charset="0"/>
            </a:rPr>
            <a:t>Received international recognition from the </a:t>
          </a:r>
          <a:r>
            <a:rPr lang="en-US" sz="1600" b="1" dirty="0">
              <a:latin typeface="EB Garamond" panose="00000500000000000000" pitchFamily="2" charset="0"/>
              <a:ea typeface="EB Garamond" panose="00000500000000000000" pitchFamily="2" charset="0"/>
            </a:rPr>
            <a:t>Zero Project</a:t>
          </a:r>
          <a:r>
            <a:rPr lang="en-US" sz="1600" dirty="0">
              <a:latin typeface="EB Garamond" panose="00000500000000000000" pitchFamily="2" charset="0"/>
              <a:ea typeface="EB Garamond" panose="00000500000000000000" pitchFamily="2" charset="0"/>
            </a:rPr>
            <a:t> for its </a:t>
          </a:r>
          <a:r>
            <a:rPr lang="en-US" sz="1600" b="1" dirty="0">
              <a:latin typeface="EB Garamond" panose="00000500000000000000" pitchFamily="2" charset="0"/>
              <a:ea typeface="EB Garamond" panose="00000500000000000000" pitchFamily="2" charset="0"/>
            </a:rPr>
            <a:t>innovative and inclusive micro-enterprise model</a:t>
          </a:r>
          <a:endParaRPr lang="en-US" sz="16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BA4F873-1849-4DD0-B587-88099B4806C3}" type="parTrans" cxnId="{A32FAFB4-FEBF-41AC-881F-9799202D0EB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E7FDA69-AFB1-4223-BFEC-97AD254D2903}" type="sibTrans" cxnId="{A32FAFB4-FEBF-41AC-881F-9799202D0EB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A264FB37-1CDB-48C4-BD1F-F816167B27F0}">
      <dgm:prSet custT="1"/>
      <dgm:spPr/>
      <dgm:t>
        <a:bodyPr/>
        <a:lstStyle/>
        <a:p>
          <a: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  <a:t>Major Achievements (as of October 2025)</a:t>
          </a:r>
          <a:b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</a:br>
          <a:b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</a:br>
          <a:r>
            <a:rPr lang="en-US" sz="1400" dirty="0">
              <a:latin typeface="EB Garamond" panose="00000500000000000000" pitchFamily="2" charset="0"/>
              <a:ea typeface="EB Garamond" panose="00000500000000000000" pitchFamily="2" charset="0"/>
            </a:rPr>
            <a:t>Target  </a:t>
          </a:r>
          <a: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  <a:t>5,000  and </a:t>
          </a:r>
          <a:r>
            <a:rPr lang="en-US" sz="1400" dirty="0">
              <a:latin typeface="EB Garamond" panose="00000500000000000000" pitchFamily="2" charset="0"/>
              <a:ea typeface="EB Garamond" panose="00000500000000000000" pitchFamily="2" charset="0"/>
            </a:rPr>
            <a:t>reached 2760</a:t>
          </a:r>
          <a: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  <a:t>  </a:t>
          </a:r>
          <a:r>
            <a:rPr lang="en-US" sz="1400" b="1" dirty="0" err="1">
              <a:latin typeface="EB Garamond" panose="00000500000000000000" pitchFamily="2" charset="0"/>
              <a:ea typeface="EB Garamond" panose="00000500000000000000" pitchFamily="2" charset="0"/>
            </a:rPr>
            <a:t>PwDs</a:t>
          </a:r>
          <a:r>
            <a:rPr lang="en-US" sz="1400" dirty="0">
              <a:latin typeface="EB Garamond" panose="00000500000000000000" pitchFamily="2" charset="0"/>
              <a:ea typeface="EB Garamond" panose="00000500000000000000" pitchFamily="2" charset="0"/>
            </a:rPr>
            <a:t>  across </a:t>
          </a:r>
          <a:r>
            <a:rPr lang="en-US" sz="1400" b="1" dirty="0">
              <a:latin typeface="EB Garamond" panose="00000500000000000000" pitchFamily="2" charset="0"/>
              <a:ea typeface="EB Garamond" panose="00000500000000000000" pitchFamily="2" charset="0"/>
            </a:rPr>
            <a:t>eight districts</a:t>
          </a:r>
          <a:endParaRPr lang="en-US" sz="14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9E66A1A-4289-4A81-95E5-7FB97439F3F7}" type="parTrans" cxnId="{66BA19B6-E742-43F6-8B8D-83B58BEB655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53721B5-7541-4DBF-95C5-04EAB80FB990}" type="sibTrans" cxnId="{66BA19B6-E742-43F6-8B8D-83B58BEB655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2A67EDA-EB8B-4057-B256-E54ED94680EF}">
      <dgm:prSet custT="1"/>
      <dgm:spPr/>
      <dgm:t>
        <a:bodyPr/>
        <a:lstStyle/>
        <a:p>
          <a:r>
            <a:rPr lang="en-US" sz="1600" b="1" i="0" baseline="0">
              <a:latin typeface="EB Garamond" panose="00000500000000000000" pitchFamily="2" charset="0"/>
              <a:ea typeface="EB Garamond" panose="00000500000000000000" pitchFamily="2" charset="0"/>
            </a:rPr>
            <a:t>Skills training provided:</a:t>
          </a:r>
          <a:r>
            <a:rPr lang="en-US" sz="1600" b="0" i="0" baseline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600" b="1" i="0" baseline="0">
              <a:latin typeface="EB Garamond" panose="00000500000000000000" pitchFamily="2" charset="0"/>
              <a:ea typeface="EB Garamond" panose="00000500000000000000" pitchFamily="2" charset="0"/>
            </a:rPr>
            <a:t>540</a:t>
          </a:r>
          <a:r>
            <a:rPr lang="en-US" sz="1600" b="0" i="0" baseline="0">
              <a:latin typeface="EB Garamond" panose="00000500000000000000" pitchFamily="2" charset="0"/>
              <a:ea typeface="EB Garamond" panose="00000500000000000000" pitchFamily="2" charset="0"/>
            </a:rPr>
            <a:t> PwDs</a:t>
          </a:r>
          <a:endParaRPr lang="en-US" sz="16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0BC15E6-8799-433F-AE73-9B844DB8B65B}" type="parTrans" cxnId="{FEC1DA1D-977D-45FE-A975-17F62037482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663F68A-F45C-4831-A817-D66ADDA0B362}" type="sibTrans" cxnId="{FEC1DA1D-977D-45FE-A975-17F62037482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66F9708-8454-4238-95C3-E0D4DFE61122}">
      <dgm:prSet custT="1"/>
      <dgm:spPr/>
      <dgm:t>
        <a:bodyPr/>
        <a:lstStyle/>
        <a:p>
          <a:r>
            <a:rPr lang="en-US" sz="18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Leadership training:</a:t>
          </a:r>
          <a:r>
            <a:rPr lang="en-US" sz="1800" b="0" i="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491</a:t>
          </a:r>
          <a:r>
            <a:rPr lang="en-US" sz="1800" b="0" i="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0" i="0" baseline="0" dirty="0" err="1">
              <a:latin typeface="EB Garamond" panose="00000500000000000000" pitchFamily="2" charset="0"/>
              <a:ea typeface="EB Garamond" panose="00000500000000000000" pitchFamily="2" charset="0"/>
            </a:rPr>
            <a:t>PwDs</a:t>
          </a:r>
          <a:endParaRPr lang="en-US" sz="18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4ED85A0-9759-492F-BEC3-2877C1B3B404}" type="parTrans" cxnId="{87E90E93-5975-40C1-9E37-D694C36CA55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0B51467-2F09-4232-92C0-339BD188720E}" type="sibTrans" cxnId="{87E90E93-5975-40C1-9E37-D694C36CA55B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73345B8-6958-44BF-B1B3-A1A946ED52E6}">
      <dgm:prSet custT="1"/>
      <dgm:spPr/>
      <dgm:t>
        <a:bodyPr/>
        <a:lstStyle/>
        <a:p>
          <a:r>
            <a:rPr lang="en-US" sz="18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Assistive devices distributed:</a:t>
          </a:r>
          <a:r>
            <a:rPr lang="en-US" sz="1800" b="0" i="0" baseline="0" dirty="0">
              <a:latin typeface="EB Garamond" panose="00000500000000000000" pitchFamily="2" charset="0"/>
              <a:ea typeface="EB Garamond" panose="00000500000000000000" pitchFamily="2" charset="0"/>
            </a:rPr>
            <a:t> 2</a:t>
          </a:r>
          <a:r>
            <a:rPr lang="en-US" sz="18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16</a:t>
          </a:r>
          <a:endParaRPr lang="en-US" sz="18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6EFC74C-1F25-413A-B1B6-1F9F2027E331}" type="parTrans" cxnId="{37CA7A73-D932-4376-B9B9-63F49CCD88F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08DFC647-49B8-4227-B4F3-50EBFE91DA70}" type="sibTrans" cxnId="{37CA7A73-D932-4376-B9B9-63F49CCD88FC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93EDB30-114B-4945-8F27-D31F868D52AC}">
      <dgm:prSet custT="1"/>
      <dgm:spPr/>
      <dgm:t>
        <a:bodyPr/>
        <a:lstStyle/>
        <a:p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Physiotherapy services:</a:t>
          </a:r>
          <a:r>
            <a:rPr lang="en-US" sz="1800" b="0" i="0" baseline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1" i="0" baseline="0">
              <a:latin typeface="EB Garamond" panose="00000500000000000000" pitchFamily="2" charset="0"/>
              <a:ea typeface="EB Garamond" panose="00000500000000000000" pitchFamily="2" charset="0"/>
            </a:rPr>
            <a:t>2,379</a:t>
          </a:r>
          <a:endParaRPr lang="en-US" sz="18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EFE42B8-D64C-43F0-A142-596BFAA96297}" type="parTrans" cxnId="{97A8D0AF-3CD6-41C9-B58D-BF9A2C24E67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95D6AF4-B5C0-4E1F-A082-85FDB92C4B03}" type="sibTrans" cxnId="{97A8D0AF-3CD6-41C9-B58D-BF9A2C24E67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EC606DC-3BEF-4C80-B053-E8541A7B4FD8}">
      <dgm:prSet custT="1"/>
      <dgm:spPr/>
      <dgm:t>
        <a:bodyPr/>
        <a:lstStyle/>
        <a:p>
          <a:r>
            <a:rPr lang="en-US" sz="20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Grants provided:</a:t>
          </a:r>
          <a:r>
            <a:rPr lang="en-US" sz="2000" b="0" i="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2000" b="1" i="0" baseline="0" dirty="0">
              <a:latin typeface="EB Garamond" panose="00000500000000000000" pitchFamily="2" charset="0"/>
              <a:ea typeface="EB Garamond" panose="00000500000000000000" pitchFamily="2" charset="0"/>
            </a:rPr>
            <a:t>606</a:t>
          </a:r>
          <a:endParaRPr lang="en-US" sz="20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382709B-A9DE-4D90-BCA6-0D741C1A6F8A}" type="parTrans" cxnId="{8499732E-4DB5-4B8A-B01F-7CD5039AE0E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2CC15E4-436F-4F28-8AD4-7509D6AAE902}" type="sibTrans" cxnId="{8499732E-4DB5-4B8A-B01F-7CD5039AE0ED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DC8A3CB-C3B7-479F-9452-D02F99567895}">
      <dgm:prSet custT="1"/>
      <dgm:spPr/>
      <dgm:t>
        <a:bodyPr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baseline="0" dirty="0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1642 </a:t>
          </a:r>
          <a:r>
            <a:rPr lang="en-US" sz="1800" b="1" i="0" kern="1200" baseline="0" dirty="0" err="1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PwDs</a:t>
          </a:r>
          <a:r>
            <a:rPr lang="en-US" sz="1800" b="1" i="0" kern="1200" baseline="0" dirty="0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 are actively running their own business </a:t>
          </a:r>
        </a:p>
      </dgm:t>
    </dgm:pt>
    <dgm:pt modelId="{9C4605FC-14E3-4DD4-ADF3-A66B85A57152}" type="parTrans" cxnId="{AD684E3F-323A-403A-B477-27CE891F2430}">
      <dgm:prSet/>
      <dgm:spPr/>
      <dgm:t>
        <a:bodyPr/>
        <a:lstStyle/>
        <a:p>
          <a:endParaRPr lang="en-US"/>
        </a:p>
      </dgm:t>
    </dgm:pt>
    <dgm:pt modelId="{4FDE3430-535C-43E0-A174-3284E48D88E7}" type="sibTrans" cxnId="{AD684E3F-323A-403A-B477-27CE891F2430}">
      <dgm:prSet/>
      <dgm:spPr/>
      <dgm:t>
        <a:bodyPr/>
        <a:lstStyle/>
        <a:p>
          <a:endParaRPr lang="en-US"/>
        </a:p>
      </dgm:t>
    </dgm:pt>
    <dgm:pt modelId="{7B703E06-F346-48F1-A7EC-4A9949265F58}" type="pres">
      <dgm:prSet presAssocID="{19190210-81D5-4599-B15C-9874A4DFD932}" presName="Name0" presStyleCnt="0">
        <dgm:presLayoutVars>
          <dgm:dir/>
          <dgm:resizeHandles val="exact"/>
        </dgm:presLayoutVars>
      </dgm:prSet>
      <dgm:spPr/>
    </dgm:pt>
    <dgm:pt modelId="{3BABA657-9DC5-4425-AD35-33569662363F}" type="pres">
      <dgm:prSet presAssocID="{646FFBAF-EC21-4274-B852-5C7E08E5521E}" presName="node" presStyleLbl="node1" presStyleIdx="0" presStyleCnt="9">
        <dgm:presLayoutVars>
          <dgm:bulletEnabled val="1"/>
        </dgm:presLayoutVars>
      </dgm:prSet>
      <dgm:spPr/>
    </dgm:pt>
    <dgm:pt modelId="{606EEA78-2F21-4ED6-A5BF-58BE397EC394}" type="pres">
      <dgm:prSet presAssocID="{63F67F8E-C872-48CE-84E3-9FD5AE0B09A3}" presName="sibTrans" presStyleLbl="sibTrans1D1" presStyleIdx="0" presStyleCnt="8"/>
      <dgm:spPr/>
    </dgm:pt>
    <dgm:pt modelId="{B9FE67E3-EDD7-43BD-94E6-2F960C101CD9}" type="pres">
      <dgm:prSet presAssocID="{63F67F8E-C872-48CE-84E3-9FD5AE0B09A3}" presName="connectorText" presStyleLbl="sibTrans1D1" presStyleIdx="0" presStyleCnt="8"/>
      <dgm:spPr/>
    </dgm:pt>
    <dgm:pt modelId="{DCCD494A-182A-4786-95BF-7200F4A1F952}" type="pres">
      <dgm:prSet presAssocID="{94FD9260-A700-4224-ADBC-6CCF3F96555C}" presName="node" presStyleLbl="node1" presStyleIdx="1" presStyleCnt="9" custScaleY="115812">
        <dgm:presLayoutVars>
          <dgm:bulletEnabled val="1"/>
        </dgm:presLayoutVars>
      </dgm:prSet>
      <dgm:spPr/>
    </dgm:pt>
    <dgm:pt modelId="{80BB0EB0-A1C8-4F84-87B7-AF5679882430}" type="pres">
      <dgm:prSet presAssocID="{EE7FDA69-AFB1-4223-BFEC-97AD254D2903}" presName="sibTrans" presStyleLbl="sibTrans1D1" presStyleIdx="1" presStyleCnt="8"/>
      <dgm:spPr/>
    </dgm:pt>
    <dgm:pt modelId="{3331A168-4511-4F70-A48A-4F04F35558B2}" type="pres">
      <dgm:prSet presAssocID="{EE7FDA69-AFB1-4223-BFEC-97AD254D2903}" presName="connectorText" presStyleLbl="sibTrans1D1" presStyleIdx="1" presStyleCnt="8"/>
      <dgm:spPr/>
    </dgm:pt>
    <dgm:pt modelId="{F520145D-5E5A-49A4-94E7-4349DCAEA3C8}" type="pres">
      <dgm:prSet presAssocID="{A264FB37-1CDB-48C4-BD1F-F816167B27F0}" presName="node" presStyleLbl="node1" presStyleIdx="2" presStyleCnt="9" custScaleY="117434">
        <dgm:presLayoutVars>
          <dgm:bulletEnabled val="1"/>
        </dgm:presLayoutVars>
      </dgm:prSet>
      <dgm:spPr/>
    </dgm:pt>
    <dgm:pt modelId="{61B96558-D86B-43D3-9ADB-2B86B272C840}" type="pres">
      <dgm:prSet presAssocID="{853721B5-7541-4DBF-95C5-04EAB80FB990}" presName="sibTrans" presStyleLbl="sibTrans1D1" presStyleIdx="2" presStyleCnt="8"/>
      <dgm:spPr/>
    </dgm:pt>
    <dgm:pt modelId="{323D5C2A-553F-4491-A3E2-190F46CC2B37}" type="pres">
      <dgm:prSet presAssocID="{853721B5-7541-4DBF-95C5-04EAB80FB990}" presName="connectorText" presStyleLbl="sibTrans1D1" presStyleIdx="2" presStyleCnt="8"/>
      <dgm:spPr/>
    </dgm:pt>
    <dgm:pt modelId="{2ED5F82C-9819-4117-B382-ACDBACBBEEAE}" type="pres">
      <dgm:prSet presAssocID="{52A67EDA-EB8B-4057-B256-E54ED94680EF}" presName="node" presStyleLbl="node1" presStyleIdx="3" presStyleCnt="9">
        <dgm:presLayoutVars>
          <dgm:bulletEnabled val="1"/>
        </dgm:presLayoutVars>
      </dgm:prSet>
      <dgm:spPr/>
    </dgm:pt>
    <dgm:pt modelId="{4DC50B16-8126-4FD8-9EAA-48FEBB7E5F4F}" type="pres">
      <dgm:prSet presAssocID="{E663F68A-F45C-4831-A817-D66ADDA0B362}" presName="sibTrans" presStyleLbl="sibTrans1D1" presStyleIdx="3" presStyleCnt="8"/>
      <dgm:spPr/>
    </dgm:pt>
    <dgm:pt modelId="{BB391490-E4FE-4DC1-AE4E-7135C7CE4D73}" type="pres">
      <dgm:prSet presAssocID="{E663F68A-F45C-4831-A817-D66ADDA0B362}" presName="connectorText" presStyleLbl="sibTrans1D1" presStyleIdx="3" presStyleCnt="8"/>
      <dgm:spPr/>
    </dgm:pt>
    <dgm:pt modelId="{C0231C80-D966-41D2-B86D-3CA3A0C99EF3}" type="pres">
      <dgm:prSet presAssocID="{866F9708-8454-4238-95C3-E0D4DFE61122}" presName="node" presStyleLbl="node1" presStyleIdx="4" presStyleCnt="9">
        <dgm:presLayoutVars>
          <dgm:bulletEnabled val="1"/>
        </dgm:presLayoutVars>
      </dgm:prSet>
      <dgm:spPr/>
    </dgm:pt>
    <dgm:pt modelId="{70EF55A6-108A-4527-806A-8FD439C2C74B}" type="pres">
      <dgm:prSet presAssocID="{80B51467-2F09-4232-92C0-339BD188720E}" presName="sibTrans" presStyleLbl="sibTrans1D1" presStyleIdx="4" presStyleCnt="8"/>
      <dgm:spPr/>
    </dgm:pt>
    <dgm:pt modelId="{3C4C75B8-5AC3-4759-BD9D-129B4D2908EF}" type="pres">
      <dgm:prSet presAssocID="{80B51467-2F09-4232-92C0-339BD188720E}" presName="connectorText" presStyleLbl="sibTrans1D1" presStyleIdx="4" presStyleCnt="8"/>
      <dgm:spPr/>
    </dgm:pt>
    <dgm:pt modelId="{CAFC8E12-EB6B-4B87-A79A-B9964F42555A}" type="pres">
      <dgm:prSet presAssocID="{873345B8-6958-44BF-B1B3-A1A946ED52E6}" presName="node" presStyleLbl="node1" presStyleIdx="5" presStyleCnt="9">
        <dgm:presLayoutVars>
          <dgm:bulletEnabled val="1"/>
        </dgm:presLayoutVars>
      </dgm:prSet>
      <dgm:spPr/>
    </dgm:pt>
    <dgm:pt modelId="{F87F3E11-0661-4758-89F0-1805254902AD}" type="pres">
      <dgm:prSet presAssocID="{08DFC647-49B8-4227-B4F3-50EBFE91DA70}" presName="sibTrans" presStyleLbl="sibTrans1D1" presStyleIdx="5" presStyleCnt="8"/>
      <dgm:spPr/>
    </dgm:pt>
    <dgm:pt modelId="{188FE726-E27B-44AD-B7E0-FFCE80A3C1D2}" type="pres">
      <dgm:prSet presAssocID="{08DFC647-49B8-4227-B4F3-50EBFE91DA70}" presName="connectorText" presStyleLbl="sibTrans1D1" presStyleIdx="5" presStyleCnt="8"/>
      <dgm:spPr/>
    </dgm:pt>
    <dgm:pt modelId="{465A282D-432C-4BAD-9F7D-7CE824F5A39B}" type="pres">
      <dgm:prSet presAssocID="{793EDB30-114B-4945-8F27-D31F868D52AC}" presName="node" presStyleLbl="node1" presStyleIdx="6" presStyleCnt="9">
        <dgm:presLayoutVars>
          <dgm:bulletEnabled val="1"/>
        </dgm:presLayoutVars>
      </dgm:prSet>
      <dgm:spPr/>
    </dgm:pt>
    <dgm:pt modelId="{07DBDA8E-B860-4C9C-BD9E-702ADA847CAF}" type="pres">
      <dgm:prSet presAssocID="{395D6AF4-B5C0-4E1F-A082-85FDB92C4B03}" presName="sibTrans" presStyleLbl="sibTrans1D1" presStyleIdx="6" presStyleCnt="8"/>
      <dgm:spPr/>
    </dgm:pt>
    <dgm:pt modelId="{84C03D16-29BE-4D45-A574-38EC32DF53A3}" type="pres">
      <dgm:prSet presAssocID="{395D6AF4-B5C0-4E1F-A082-85FDB92C4B03}" presName="connectorText" presStyleLbl="sibTrans1D1" presStyleIdx="6" presStyleCnt="8"/>
      <dgm:spPr/>
    </dgm:pt>
    <dgm:pt modelId="{1F4110CE-0FCB-482A-BFAE-F01254C21253}" type="pres">
      <dgm:prSet presAssocID="{2EC606DC-3BEF-4C80-B053-E8541A7B4FD8}" presName="node" presStyleLbl="node1" presStyleIdx="7" presStyleCnt="9">
        <dgm:presLayoutVars>
          <dgm:bulletEnabled val="1"/>
        </dgm:presLayoutVars>
      </dgm:prSet>
      <dgm:spPr/>
    </dgm:pt>
    <dgm:pt modelId="{521AA16D-1858-47BB-999A-161535A28F38}" type="pres">
      <dgm:prSet presAssocID="{F2CC15E4-436F-4F28-8AD4-7509D6AAE902}" presName="sibTrans" presStyleLbl="sibTrans1D1" presStyleIdx="7" presStyleCnt="8"/>
      <dgm:spPr/>
    </dgm:pt>
    <dgm:pt modelId="{F647BBFA-5925-4E42-A5A3-852B0C6EB0FA}" type="pres">
      <dgm:prSet presAssocID="{F2CC15E4-436F-4F28-8AD4-7509D6AAE902}" presName="connectorText" presStyleLbl="sibTrans1D1" presStyleIdx="7" presStyleCnt="8"/>
      <dgm:spPr/>
    </dgm:pt>
    <dgm:pt modelId="{CD99F707-234D-4C82-BDC4-7766E512F0E5}" type="pres">
      <dgm:prSet presAssocID="{EDC8A3CB-C3B7-479F-9452-D02F99567895}" presName="node" presStyleLbl="node1" presStyleIdx="8" presStyleCnt="9">
        <dgm:presLayoutVars>
          <dgm:bulletEnabled val="1"/>
        </dgm:presLayoutVars>
      </dgm:prSet>
      <dgm:spPr/>
    </dgm:pt>
  </dgm:ptLst>
  <dgm:cxnLst>
    <dgm:cxn modelId="{1AE8B504-BC15-4504-AF5B-36DFE1C02AAC}" type="presOf" srcId="{F2CC15E4-436F-4F28-8AD4-7509D6AAE902}" destId="{F647BBFA-5925-4E42-A5A3-852B0C6EB0FA}" srcOrd="1" destOrd="0" presId="urn:microsoft.com/office/officeart/2016/7/layout/RepeatingBendingProcessNew"/>
    <dgm:cxn modelId="{FEC1DA1D-977D-45FE-A975-17F62037482B}" srcId="{19190210-81D5-4599-B15C-9874A4DFD932}" destId="{52A67EDA-EB8B-4057-B256-E54ED94680EF}" srcOrd="3" destOrd="0" parTransId="{80BC15E6-8799-433F-AE73-9B844DB8B65B}" sibTransId="{E663F68A-F45C-4831-A817-D66ADDA0B362}"/>
    <dgm:cxn modelId="{8689EE20-B663-4E94-8C18-D153DCB654D1}" srcId="{19190210-81D5-4599-B15C-9874A4DFD932}" destId="{646FFBAF-EC21-4274-B852-5C7E08E5521E}" srcOrd="0" destOrd="0" parTransId="{F193D821-EEAE-465A-A332-A5DF1F5F7C09}" sibTransId="{63F67F8E-C872-48CE-84E3-9FD5AE0B09A3}"/>
    <dgm:cxn modelId="{1991D72B-6781-44BA-B1CF-393D8C6B5CDC}" type="presOf" srcId="{94FD9260-A700-4224-ADBC-6CCF3F96555C}" destId="{DCCD494A-182A-4786-95BF-7200F4A1F952}" srcOrd="0" destOrd="0" presId="urn:microsoft.com/office/officeart/2016/7/layout/RepeatingBendingProcessNew"/>
    <dgm:cxn modelId="{8499732E-4DB5-4B8A-B01F-7CD5039AE0ED}" srcId="{19190210-81D5-4599-B15C-9874A4DFD932}" destId="{2EC606DC-3BEF-4C80-B053-E8541A7B4FD8}" srcOrd="7" destOrd="0" parTransId="{F382709B-A9DE-4D90-BCA6-0D741C1A6F8A}" sibTransId="{F2CC15E4-436F-4F28-8AD4-7509D6AAE902}"/>
    <dgm:cxn modelId="{D8D7C42F-7B63-4B1F-9C12-A4798B01CC88}" type="presOf" srcId="{E663F68A-F45C-4831-A817-D66ADDA0B362}" destId="{BB391490-E4FE-4DC1-AE4E-7135C7CE4D73}" srcOrd="1" destOrd="0" presId="urn:microsoft.com/office/officeart/2016/7/layout/RepeatingBendingProcessNew"/>
    <dgm:cxn modelId="{AD684E3F-323A-403A-B477-27CE891F2430}" srcId="{19190210-81D5-4599-B15C-9874A4DFD932}" destId="{EDC8A3CB-C3B7-479F-9452-D02F99567895}" srcOrd="8" destOrd="0" parTransId="{9C4605FC-14E3-4DD4-ADF3-A66B85A57152}" sibTransId="{4FDE3430-535C-43E0-A174-3284E48D88E7}"/>
    <dgm:cxn modelId="{D6EF6E5F-15AE-426B-ADA8-976D0E064ED9}" type="presOf" srcId="{2EC606DC-3BEF-4C80-B053-E8541A7B4FD8}" destId="{1F4110CE-0FCB-482A-BFAE-F01254C21253}" srcOrd="0" destOrd="0" presId="urn:microsoft.com/office/officeart/2016/7/layout/RepeatingBendingProcessNew"/>
    <dgm:cxn modelId="{37CA7A73-D932-4376-B9B9-63F49CCD88FC}" srcId="{19190210-81D5-4599-B15C-9874A4DFD932}" destId="{873345B8-6958-44BF-B1B3-A1A946ED52E6}" srcOrd="5" destOrd="0" parTransId="{E6EFC74C-1F25-413A-B1B6-1F9F2027E331}" sibTransId="{08DFC647-49B8-4227-B4F3-50EBFE91DA70}"/>
    <dgm:cxn modelId="{E4453776-BB8A-4E20-A1A9-D4040E9EE61C}" type="presOf" srcId="{EE7FDA69-AFB1-4223-BFEC-97AD254D2903}" destId="{80BB0EB0-A1C8-4F84-87B7-AF5679882430}" srcOrd="0" destOrd="0" presId="urn:microsoft.com/office/officeart/2016/7/layout/RepeatingBendingProcessNew"/>
    <dgm:cxn modelId="{9BA98058-0EC5-4ADA-ABF9-6AC9B4750593}" type="presOf" srcId="{80B51467-2F09-4232-92C0-339BD188720E}" destId="{70EF55A6-108A-4527-806A-8FD439C2C74B}" srcOrd="0" destOrd="0" presId="urn:microsoft.com/office/officeart/2016/7/layout/RepeatingBendingProcessNew"/>
    <dgm:cxn modelId="{2249257C-3F05-4057-8250-967C5ED0DA02}" type="presOf" srcId="{F2CC15E4-436F-4F28-8AD4-7509D6AAE902}" destId="{521AA16D-1858-47BB-999A-161535A28F38}" srcOrd="0" destOrd="0" presId="urn:microsoft.com/office/officeart/2016/7/layout/RepeatingBendingProcessNew"/>
    <dgm:cxn modelId="{922F298B-E467-40BF-844D-085C9C07D0F5}" type="presOf" srcId="{63F67F8E-C872-48CE-84E3-9FD5AE0B09A3}" destId="{B9FE67E3-EDD7-43BD-94E6-2F960C101CD9}" srcOrd="1" destOrd="0" presId="urn:microsoft.com/office/officeart/2016/7/layout/RepeatingBendingProcessNew"/>
    <dgm:cxn modelId="{D4AED490-BD7A-4F66-8E1B-D363952AE900}" type="presOf" srcId="{A264FB37-1CDB-48C4-BD1F-F816167B27F0}" destId="{F520145D-5E5A-49A4-94E7-4349DCAEA3C8}" srcOrd="0" destOrd="0" presId="urn:microsoft.com/office/officeart/2016/7/layout/RepeatingBendingProcessNew"/>
    <dgm:cxn modelId="{4C41A492-89BB-4A60-929E-17DE0C9C6FC2}" type="presOf" srcId="{395D6AF4-B5C0-4E1F-A082-85FDB92C4B03}" destId="{07DBDA8E-B860-4C9C-BD9E-702ADA847CAF}" srcOrd="0" destOrd="0" presId="urn:microsoft.com/office/officeart/2016/7/layout/RepeatingBendingProcessNew"/>
    <dgm:cxn modelId="{87E90E93-5975-40C1-9E37-D694C36CA55B}" srcId="{19190210-81D5-4599-B15C-9874A4DFD932}" destId="{866F9708-8454-4238-95C3-E0D4DFE61122}" srcOrd="4" destOrd="0" parTransId="{C4ED85A0-9759-492F-BEC3-2877C1B3B404}" sibTransId="{80B51467-2F09-4232-92C0-339BD188720E}"/>
    <dgm:cxn modelId="{471D1895-511F-46BD-8CCD-CE8357800EF2}" type="presOf" srcId="{EE7FDA69-AFB1-4223-BFEC-97AD254D2903}" destId="{3331A168-4511-4F70-A48A-4F04F35558B2}" srcOrd="1" destOrd="0" presId="urn:microsoft.com/office/officeart/2016/7/layout/RepeatingBendingProcessNew"/>
    <dgm:cxn modelId="{6AE23C96-E7B8-4762-86B6-2448C6F9A4CB}" type="presOf" srcId="{08DFC647-49B8-4227-B4F3-50EBFE91DA70}" destId="{188FE726-E27B-44AD-B7E0-FFCE80A3C1D2}" srcOrd="1" destOrd="0" presId="urn:microsoft.com/office/officeart/2016/7/layout/RepeatingBendingProcessNew"/>
    <dgm:cxn modelId="{E91F40A2-8322-4B91-9BB5-419C38873593}" type="presOf" srcId="{EDC8A3CB-C3B7-479F-9452-D02F99567895}" destId="{CD99F707-234D-4C82-BDC4-7766E512F0E5}" srcOrd="0" destOrd="0" presId="urn:microsoft.com/office/officeart/2016/7/layout/RepeatingBendingProcessNew"/>
    <dgm:cxn modelId="{65BBBFA5-B71F-43EB-9C15-0D4739E240C2}" type="presOf" srcId="{19190210-81D5-4599-B15C-9874A4DFD932}" destId="{7B703E06-F346-48F1-A7EC-4A9949265F58}" srcOrd="0" destOrd="0" presId="urn:microsoft.com/office/officeart/2016/7/layout/RepeatingBendingProcessNew"/>
    <dgm:cxn modelId="{423919AE-D269-494C-AF0F-CC08DD1C66D1}" type="presOf" srcId="{853721B5-7541-4DBF-95C5-04EAB80FB990}" destId="{323D5C2A-553F-4491-A3E2-190F46CC2B37}" srcOrd="1" destOrd="0" presId="urn:microsoft.com/office/officeart/2016/7/layout/RepeatingBendingProcessNew"/>
    <dgm:cxn modelId="{97A8D0AF-3CD6-41C9-B58D-BF9A2C24E675}" srcId="{19190210-81D5-4599-B15C-9874A4DFD932}" destId="{793EDB30-114B-4945-8F27-D31F868D52AC}" srcOrd="6" destOrd="0" parTransId="{BEFE42B8-D64C-43F0-A142-596BFAA96297}" sibTransId="{395D6AF4-B5C0-4E1F-A082-85FDB92C4B03}"/>
    <dgm:cxn modelId="{CDECECAF-0DD9-4802-BAC9-11A657B6089D}" type="presOf" srcId="{80B51467-2F09-4232-92C0-339BD188720E}" destId="{3C4C75B8-5AC3-4759-BD9D-129B4D2908EF}" srcOrd="1" destOrd="0" presId="urn:microsoft.com/office/officeart/2016/7/layout/RepeatingBendingProcessNew"/>
    <dgm:cxn modelId="{5B963BB1-77DC-467B-8830-0F01C9E7AC63}" type="presOf" srcId="{853721B5-7541-4DBF-95C5-04EAB80FB990}" destId="{61B96558-D86B-43D3-9ADB-2B86B272C840}" srcOrd="0" destOrd="0" presId="urn:microsoft.com/office/officeart/2016/7/layout/RepeatingBendingProcessNew"/>
    <dgm:cxn modelId="{A32FAFB4-FEBF-41AC-881F-9799202D0EB0}" srcId="{19190210-81D5-4599-B15C-9874A4DFD932}" destId="{94FD9260-A700-4224-ADBC-6CCF3F96555C}" srcOrd="1" destOrd="0" parTransId="{6BA4F873-1849-4DD0-B587-88099B4806C3}" sibTransId="{EE7FDA69-AFB1-4223-BFEC-97AD254D2903}"/>
    <dgm:cxn modelId="{66BA19B6-E742-43F6-8B8D-83B58BEB655C}" srcId="{19190210-81D5-4599-B15C-9874A4DFD932}" destId="{A264FB37-1CDB-48C4-BD1F-F816167B27F0}" srcOrd="2" destOrd="0" parTransId="{59E66A1A-4289-4A81-95E5-7FB97439F3F7}" sibTransId="{853721B5-7541-4DBF-95C5-04EAB80FB990}"/>
    <dgm:cxn modelId="{BA4027BA-803B-4422-A7CF-874CBE72888F}" type="presOf" srcId="{E663F68A-F45C-4831-A817-D66ADDA0B362}" destId="{4DC50B16-8126-4FD8-9EAA-48FEBB7E5F4F}" srcOrd="0" destOrd="0" presId="urn:microsoft.com/office/officeart/2016/7/layout/RepeatingBendingProcessNew"/>
    <dgm:cxn modelId="{4D4112BD-795F-47C0-BA70-E4CC12066AB9}" type="presOf" srcId="{866F9708-8454-4238-95C3-E0D4DFE61122}" destId="{C0231C80-D966-41D2-B86D-3CA3A0C99EF3}" srcOrd="0" destOrd="0" presId="urn:microsoft.com/office/officeart/2016/7/layout/RepeatingBendingProcessNew"/>
    <dgm:cxn modelId="{927F08D8-A2E4-4D7A-A1BB-02745F4C39B5}" type="presOf" srcId="{63F67F8E-C872-48CE-84E3-9FD5AE0B09A3}" destId="{606EEA78-2F21-4ED6-A5BF-58BE397EC394}" srcOrd="0" destOrd="0" presId="urn:microsoft.com/office/officeart/2016/7/layout/RepeatingBendingProcessNew"/>
    <dgm:cxn modelId="{95DE31D9-1145-41BA-BB12-C11F15FF186B}" type="presOf" srcId="{52A67EDA-EB8B-4057-B256-E54ED94680EF}" destId="{2ED5F82C-9819-4117-B382-ACDBACBBEEAE}" srcOrd="0" destOrd="0" presId="urn:microsoft.com/office/officeart/2016/7/layout/RepeatingBendingProcessNew"/>
    <dgm:cxn modelId="{114113DC-CD46-4648-8377-7C5F9DE55604}" type="presOf" srcId="{395D6AF4-B5C0-4E1F-A082-85FDB92C4B03}" destId="{84C03D16-29BE-4D45-A574-38EC32DF53A3}" srcOrd="1" destOrd="0" presId="urn:microsoft.com/office/officeart/2016/7/layout/RepeatingBendingProcessNew"/>
    <dgm:cxn modelId="{09B559DC-4E32-475B-81A4-0CAC7183A73E}" type="presOf" srcId="{793EDB30-114B-4945-8F27-D31F868D52AC}" destId="{465A282D-432C-4BAD-9F7D-7CE824F5A39B}" srcOrd="0" destOrd="0" presId="urn:microsoft.com/office/officeart/2016/7/layout/RepeatingBendingProcessNew"/>
    <dgm:cxn modelId="{75CF17DF-6BA3-49E0-B2B7-A8E5C4804F1F}" type="presOf" srcId="{646FFBAF-EC21-4274-B852-5C7E08E5521E}" destId="{3BABA657-9DC5-4425-AD35-33569662363F}" srcOrd="0" destOrd="0" presId="urn:microsoft.com/office/officeart/2016/7/layout/RepeatingBendingProcessNew"/>
    <dgm:cxn modelId="{1CF9FEE1-3534-475E-AF57-6D7058C7CE7A}" type="presOf" srcId="{873345B8-6958-44BF-B1B3-A1A946ED52E6}" destId="{CAFC8E12-EB6B-4B87-A79A-B9964F42555A}" srcOrd="0" destOrd="0" presId="urn:microsoft.com/office/officeart/2016/7/layout/RepeatingBendingProcessNew"/>
    <dgm:cxn modelId="{68E063FB-9C9A-4D53-BC3E-2BCFC13DFF52}" type="presOf" srcId="{08DFC647-49B8-4227-B4F3-50EBFE91DA70}" destId="{F87F3E11-0661-4758-89F0-1805254902AD}" srcOrd="0" destOrd="0" presId="urn:microsoft.com/office/officeart/2016/7/layout/RepeatingBendingProcessNew"/>
    <dgm:cxn modelId="{ED333584-CC0B-4F4C-B494-AE330B41B3A1}" type="presParOf" srcId="{7B703E06-F346-48F1-A7EC-4A9949265F58}" destId="{3BABA657-9DC5-4425-AD35-33569662363F}" srcOrd="0" destOrd="0" presId="urn:microsoft.com/office/officeart/2016/7/layout/RepeatingBendingProcessNew"/>
    <dgm:cxn modelId="{D1E2B32D-C86F-45AB-84AF-8C9CE8AB38CB}" type="presParOf" srcId="{7B703E06-F346-48F1-A7EC-4A9949265F58}" destId="{606EEA78-2F21-4ED6-A5BF-58BE397EC394}" srcOrd="1" destOrd="0" presId="urn:microsoft.com/office/officeart/2016/7/layout/RepeatingBendingProcessNew"/>
    <dgm:cxn modelId="{D1F12995-5277-4900-94CC-4185CD4F1429}" type="presParOf" srcId="{606EEA78-2F21-4ED6-A5BF-58BE397EC394}" destId="{B9FE67E3-EDD7-43BD-94E6-2F960C101CD9}" srcOrd="0" destOrd="0" presId="urn:microsoft.com/office/officeart/2016/7/layout/RepeatingBendingProcessNew"/>
    <dgm:cxn modelId="{725E30E9-123D-46F2-A808-46FEC5F76898}" type="presParOf" srcId="{7B703E06-F346-48F1-A7EC-4A9949265F58}" destId="{DCCD494A-182A-4786-95BF-7200F4A1F952}" srcOrd="2" destOrd="0" presId="urn:microsoft.com/office/officeart/2016/7/layout/RepeatingBendingProcessNew"/>
    <dgm:cxn modelId="{0FAAF0FE-39F2-4D0C-8340-B24702BD49D2}" type="presParOf" srcId="{7B703E06-F346-48F1-A7EC-4A9949265F58}" destId="{80BB0EB0-A1C8-4F84-87B7-AF5679882430}" srcOrd="3" destOrd="0" presId="urn:microsoft.com/office/officeart/2016/7/layout/RepeatingBendingProcessNew"/>
    <dgm:cxn modelId="{F46987E2-FC7A-4239-8B15-E6A26884CDA4}" type="presParOf" srcId="{80BB0EB0-A1C8-4F84-87B7-AF5679882430}" destId="{3331A168-4511-4F70-A48A-4F04F35558B2}" srcOrd="0" destOrd="0" presId="urn:microsoft.com/office/officeart/2016/7/layout/RepeatingBendingProcessNew"/>
    <dgm:cxn modelId="{F0BA370E-A7CB-4F95-90C7-AFF6EE8EB3A7}" type="presParOf" srcId="{7B703E06-F346-48F1-A7EC-4A9949265F58}" destId="{F520145D-5E5A-49A4-94E7-4349DCAEA3C8}" srcOrd="4" destOrd="0" presId="urn:microsoft.com/office/officeart/2016/7/layout/RepeatingBendingProcessNew"/>
    <dgm:cxn modelId="{ECBF3F4D-D321-4651-883B-49757C999AF4}" type="presParOf" srcId="{7B703E06-F346-48F1-A7EC-4A9949265F58}" destId="{61B96558-D86B-43D3-9ADB-2B86B272C840}" srcOrd="5" destOrd="0" presId="urn:microsoft.com/office/officeart/2016/7/layout/RepeatingBendingProcessNew"/>
    <dgm:cxn modelId="{120CC6FE-3826-4A56-BA65-3824667A128A}" type="presParOf" srcId="{61B96558-D86B-43D3-9ADB-2B86B272C840}" destId="{323D5C2A-553F-4491-A3E2-190F46CC2B37}" srcOrd="0" destOrd="0" presId="urn:microsoft.com/office/officeart/2016/7/layout/RepeatingBendingProcessNew"/>
    <dgm:cxn modelId="{2D74290F-C519-46A4-AAF1-50C8CC18A1BD}" type="presParOf" srcId="{7B703E06-F346-48F1-A7EC-4A9949265F58}" destId="{2ED5F82C-9819-4117-B382-ACDBACBBEEAE}" srcOrd="6" destOrd="0" presId="urn:microsoft.com/office/officeart/2016/7/layout/RepeatingBendingProcessNew"/>
    <dgm:cxn modelId="{0F16DD6D-B3CF-4CA2-AB09-781BED35CB36}" type="presParOf" srcId="{7B703E06-F346-48F1-A7EC-4A9949265F58}" destId="{4DC50B16-8126-4FD8-9EAA-48FEBB7E5F4F}" srcOrd="7" destOrd="0" presId="urn:microsoft.com/office/officeart/2016/7/layout/RepeatingBendingProcessNew"/>
    <dgm:cxn modelId="{0DD44961-441F-4B40-990A-E6D477D81455}" type="presParOf" srcId="{4DC50B16-8126-4FD8-9EAA-48FEBB7E5F4F}" destId="{BB391490-E4FE-4DC1-AE4E-7135C7CE4D73}" srcOrd="0" destOrd="0" presId="urn:microsoft.com/office/officeart/2016/7/layout/RepeatingBendingProcessNew"/>
    <dgm:cxn modelId="{EED6CC2E-D3A8-425A-BF80-98A036EF415F}" type="presParOf" srcId="{7B703E06-F346-48F1-A7EC-4A9949265F58}" destId="{C0231C80-D966-41D2-B86D-3CA3A0C99EF3}" srcOrd="8" destOrd="0" presId="urn:microsoft.com/office/officeart/2016/7/layout/RepeatingBendingProcessNew"/>
    <dgm:cxn modelId="{2120CE09-E387-490B-8ADA-91A946D4707F}" type="presParOf" srcId="{7B703E06-F346-48F1-A7EC-4A9949265F58}" destId="{70EF55A6-108A-4527-806A-8FD439C2C74B}" srcOrd="9" destOrd="0" presId="urn:microsoft.com/office/officeart/2016/7/layout/RepeatingBendingProcessNew"/>
    <dgm:cxn modelId="{8D6A34C3-CEAB-4FA4-98F7-FF8CC3404D97}" type="presParOf" srcId="{70EF55A6-108A-4527-806A-8FD439C2C74B}" destId="{3C4C75B8-5AC3-4759-BD9D-129B4D2908EF}" srcOrd="0" destOrd="0" presId="urn:microsoft.com/office/officeart/2016/7/layout/RepeatingBendingProcessNew"/>
    <dgm:cxn modelId="{E3C523C4-3BB3-445C-B57D-2D514E82B1C9}" type="presParOf" srcId="{7B703E06-F346-48F1-A7EC-4A9949265F58}" destId="{CAFC8E12-EB6B-4B87-A79A-B9964F42555A}" srcOrd="10" destOrd="0" presId="urn:microsoft.com/office/officeart/2016/7/layout/RepeatingBendingProcessNew"/>
    <dgm:cxn modelId="{325F6CBB-39BE-4CC1-96FB-7F4AA47E1C5E}" type="presParOf" srcId="{7B703E06-F346-48F1-A7EC-4A9949265F58}" destId="{F87F3E11-0661-4758-89F0-1805254902AD}" srcOrd="11" destOrd="0" presId="urn:microsoft.com/office/officeart/2016/7/layout/RepeatingBendingProcessNew"/>
    <dgm:cxn modelId="{047ED202-6095-4D54-8055-3AB816EF1721}" type="presParOf" srcId="{F87F3E11-0661-4758-89F0-1805254902AD}" destId="{188FE726-E27B-44AD-B7E0-FFCE80A3C1D2}" srcOrd="0" destOrd="0" presId="urn:microsoft.com/office/officeart/2016/7/layout/RepeatingBendingProcessNew"/>
    <dgm:cxn modelId="{EB84AA06-26ED-4EB8-9AE9-A74C2266A9DA}" type="presParOf" srcId="{7B703E06-F346-48F1-A7EC-4A9949265F58}" destId="{465A282D-432C-4BAD-9F7D-7CE824F5A39B}" srcOrd="12" destOrd="0" presId="urn:microsoft.com/office/officeart/2016/7/layout/RepeatingBendingProcessNew"/>
    <dgm:cxn modelId="{1891756D-4755-493B-817C-3DBC6A2D72E4}" type="presParOf" srcId="{7B703E06-F346-48F1-A7EC-4A9949265F58}" destId="{07DBDA8E-B860-4C9C-BD9E-702ADA847CAF}" srcOrd="13" destOrd="0" presId="urn:microsoft.com/office/officeart/2016/7/layout/RepeatingBendingProcessNew"/>
    <dgm:cxn modelId="{14F2C784-2F6E-4AF2-B44A-5905E25E08E2}" type="presParOf" srcId="{07DBDA8E-B860-4C9C-BD9E-702ADA847CAF}" destId="{84C03D16-29BE-4D45-A574-38EC32DF53A3}" srcOrd="0" destOrd="0" presId="urn:microsoft.com/office/officeart/2016/7/layout/RepeatingBendingProcessNew"/>
    <dgm:cxn modelId="{6DEFA7BC-18BE-4978-A55A-AF0390D562B0}" type="presParOf" srcId="{7B703E06-F346-48F1-A7EC-4A9949265F58}" destId="{1F4110CE-0FCB-482A-BFAE-F01254C21253}" srcOrd="14" destOrd="0" presId="urn:microsoft.com/office/officeart/2016/7/layout/RepeatingBendingProcessNew"/>
    <dgm:cxn modelId="{38D9CEFB-2C48-4809-A311-46A426D93D5F}" type="presParOf" srcId="{7B703E06-F346-48F1-A7EC-4A9949265F58}" destId="{521AA16D-1858-47BB-999A-161535A28F38}" srcOrd="15" destOrd="0" presId="urn:microsoft.com/office/officeart/2016/7/layout/RepeatingBendingProcessNew"/>
    <dgm:cxn modelId="{071F4A2E-73E6-4F6C-9B32-E60F4E758A9F}" type="presParOf" srcId="{521AA16D-1858-47BB-999A-161535A28F38}" destId="{F647BBFA-5925-4E42-A5A3-852B0C6EB0FA}" srcOrd="0" destOrd="0" presId="urn:microsoft.com/office/officeart/2016/7/layout/RepeatingBendingProcessNew"/>
    <dgm:cxn modelId="{C5556C19-3276-4EEF-B8A1-5B4D719D983B}" type="presParOf" srcId="{7B703E06-F346-48F1-A7EC-4A9949265F58}" destId="{CD99F707-234D-4C82-BDC4-7766E512F0E5}" srcOrd="1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A0C999-DDE1-4C25-9DEC-E8FEF7A336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DA3F0D-3130-4AA9-BF27-26FAE32B600C}">
      <dgm:prSet/>
      <dgm:spPr/>
      <dgm:t>
        <a:bodyPr/>
        <a:lstStyle/>
        <a:p>
          <a:r>
            <a:rPr lang="en-US" b="1">
              <a:latin typeface="EB Garamond" panose="00000500000000000000" pitchFamily="2" charset="0"/>
              <a:ea typeface="EB Garamond" panose="00000500000000000000" pitchFamily="2" charset="0"/>
            </a:rPr>
            <a:t>Achievements</a:t>
          </a:r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1D10C74-2C11-4E67-8787-455E1EA65F67}" type="parTrans" cxnId="{0AE00B71-7B52-401D-A3E4-B227A894F80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01D4623-B287-4FA8-B80A-099EF840EE72}" type="sibTrans" cxnId="{0AE00B71-7B52-401D-A3E4-B227A894F80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B9A8CE4-4F67-4FAF-B118-7DFEC9B3F42A}">
      <dgm:prSet/>
      <dgm:spPr/>
      <dgm:t>
        <a:bodyPr/>
        <a:lstStyle/>
        <a:p>
          <a:r>
            <a:rPr lang="en-US">
              <a:latin typeface="EB Garamond" panose="00000500000000000000" pitchFamily="2" charset="0"/>
              <a:ea typeface="EB Garamond" panose="00000500000000000000" pitchFamily="2" charset="0"/>
            </a:rPr>
            <a:t>PwDs actively participate in social and community development activities.</a:t>
          </a:r>
        </a:p>
      </dgm:t>
    </dgm:pt>
    <dgm:pt modelId="{28687ED1-15B2-42A9-8D2C-42D21F122967}" type="parTrans" cxnId="{A5DFAD41-4690-4D71-9029-2E597168D483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B1E247B-7268-4D01-9AA1-32B8C376457B}" type="sibTrans" cxnId="{A5DFAD41-4690-4D71-9029-2E597168D483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26FE899-64D2-4ACF-90FD-5B7B5CE525B9}">
      <dgm:prSet/>
      <dgm:spPr/>
      <dgm:t>
        <a:bodyPr/>
        <a:lstStyle/>
        <a:p>
          <a:r>
            <a:rPr lang="en-US">
              <a:latin typeface="EB Garamond" panose="00000500000000000000" pitchFamily="2" charset="0"/>
              <a:ea typeface="EB Garamond" panose="00000500000000000000" pitchFamily="2" charset="0"/>
            </a:rPr>
            <a:t>Increased community awareness and positive attitudes toward disability.</a:t>
          </a:r>
        </a:p>
      </dgm:t>
    </dgm:pt>
    <dgm:pt modelId="{FD4A299D-C62A-4A6C-AAC5-488C1912BA6D}" type="parTrans" cxnId="{3C180FEC-5D20-42F0-8B7E-7F7D6B46A283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44B0BA0C-962E-4D1C-9CD1-F6550F63986A}" type="sibTrans" cxnId="{3C180FEC-5D20-42F0-8B7E-7F7D6B46A283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482D0EE-EDEB-4EDE-9150-1DF60BEDEE89}">
      <dgm:prSet/>
      <dgm:spPr/>
      <dgm:t>
        <a:bodyPr/>
        <a:lstStyle/>
        <a:p>
          <a:r>
            <a:rPr lang="en-US">
              <a:latin typeface="EB Garamond" panose="00000500000000000000" pitchFamily="2" charset="0"/>
              <a:ea typeface="EB Garamond" panose="00000500000000000000" pitchFamily="2" charset="0"/>
            </a:rPr>
            <a:t>Strengthened advocacy and leadership skills among PwDs.</a:t>
          </a:r>
        </a:p>
      </dgm:t>
    </dgm:pt>
    <dgm:pt modelId="{4FF07B71-66A2-46DD-8E72-AAEC9298A65F}" type="parTrans" cxnId="{6563983A-AC3C-4354-A538-9AD7B0E81A6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3A1993E-D647-4B9A-9269-EDC3624DE32B}" type="sibTrans" cxnId="{6563983A-AC3C-4354-A538-9AD7B0E81A6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F3EDEDC-A0B6-41F7-B2CD-EBF71D882B04}">
      <dgm:prSet/>
      <dgm:spPr/>
      <dgm:t>
        <a:bodyPr/>
        <a:lstStyle/>
        <a:p>
          <a:r>
            <a:rPr lang="en-US">
              <a:latin typeface="EB Garamond" panose="00000500000000000000" pitchFamily="2" charset="0"/>
              <a:ea typeface="EB Garamond" panose="00000500000000000000" pitchFamily="2" charset="0"/>
            </a:rPr>
            <a:t>Enhanced social inclusion of Persons with Disabilities (PwDs) in Sitakund.</a:t>
          </a:r>
        </a:p>
      </dgm:t>
    </dgm:pt>
    <dgm:pt modelId="{9A1A8B48-DD88-443D-97C9-6639D8BC5F85}" type="parTrans" cxnId="{461759B1-A9B5-4034-871C-FF1121B8AFE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8BC7351-C3DB-4608-98D7-28BF963FA23B}" type="sibTrans" cxnId="{461759B1-A9B5-4034-871C-FF1121B8AFE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04B1783-CC16-4C5E-BD1F-7C239C1C67B9}" type="pres">
      <dgm:prSet presAssocID="{41A0C999-DDE1-4C25-9DEC-E8FEF7A33623}" presName="linear" presStyleCnt="0">
        <dgm:presLayoutVars>
          <dgm:animLvl val="lvl"/>
          <dgm:resizeHandles val="exact"/>
        </dgm:presLayoutVars>
      </dgm:prSet>
      <dgm:spPr/>
    </dgm:pt>
    <dgm:pt modelId="{C39A2FE4-7F5A-4426-A30D-E5CDA2525926}" type="pres">
      <dgm:prSet presAssocID="{5DDA3F0D-3130-4AA9-BF27-26FAE32B600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EA1E3B8-240D-4725-A30A-8953E501FE8B}" type="pres">
      <dgm:prSet presAssocID="{5DDA3F0D-3130-4AA9-BF27-26FAE32B600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22F7F90D-D010-4BD1-A119-C9D465598B83}" type="presOf" srcId="{D482D0EE-EDEB-4EDE-9150-1DF60BEDEE89}" destId="{0EA1E3B8-240D-4725-A30A-8953E501FE8B}" srcOrd="0" destOrd="2" presId="urn:microsoft.com/office/officeart/2005/8/layout/vList2"/>
    <dgm:cxn modelId="{EEA65525-1298-4586-9E52-69AB1170C653}" type="presOf" srcId="{7B9A8CE4-4F67-4FAF-B118-7DFEC9B3F42A}" destId="{0EA1E3B8-240D-4725-A30A-8953E501FE8B}" srcOrd="0" destOrd="0" presId="urn:microsoft.com/office/officeart/2005/8/layout/vList2"/>
    <dgm:cxn modelId="{6563983A-AC3C-4354-A538-9AD7B0E81A60}" srcId="{5DDA3F0D-3130-4AA9-BF27-26FAE32B600C}" destId="{D482D0EE-EDEB-4EDE-9150-1DF60BEDEE89}" srcOrd="2" destOrd="0" parTransId="{4FF07B71-66A2-46DD-8E72-AAEC9298A65F}" sibTransId="{93A1993E-D647-4B9A-9269-EDC3624DE32B}"/>
    <dgm:cxn modelId="{A5DFAD41-4690-4D71-9029-2E597168D483}" srcId="{5DDA3F0D-3130-4AA9-BF27-26FAE32B600C}" destId="{7B9A8CE4-4F67-4FAF-B118-7DFEC9B3F42A}" srcOrd="0" destOrd="0" parTransId="{28687ED1-15B2-42A9-8D2C-42D21F122967}" sibTransId="{BB1E247B-7268-4D01-9AA1-32B8C376457B}"/>
    <dgm:cxn modelId="{3354E267-852F-4788-A98F-CA01FC121F9E}" type="presOf" srcId="{E26FE899-64D2-4ACF-90FD-5B7B5CE525B9}" destId="{0EA1E3B8-240D-4725-A30A-8953E501FE8B}" srcOrd="0" destOrd="1" presId="urn:microsoft.com/office/officeart/2005/8/layout/vList2"/>
    <dgm:cxn modelId="{0AE00B71-7B52-401D-A3E4-B227A894F800}" srcId="{41A0C999-DDE1-4C25-9DEC-E8FEF7A33623}" destId="{5DDA3F0D-3130-4AA9-BF27-26FAE32B600C}" srcOrd="0" destOrd="0" parTransId="{C1D10C74-2C11-4E67-8787-455E1EA65F67}" sibTransId="{B01D4623-B287-4FA8-B80A-099EF840EE72}"/>
    <dgm:cxn modelId="{8F466F77-65EF-4843-B2E9-CA74A9D3C1BD}" type="presOf" srcId="{9F3EDEDC-A0B6-41F7-B2CD-EBF71D882B04}" destId="{0EA1E3B8-240D-4725-A30A-8953E501FE8B}" srcOrd="0" destOrd="3" presId="urn:microsoft.com/office/officeart/2005/8/layout/vList2"/>
    <dgm:cxn modelId="{7E5F5D90-4B2F-4FDC-BAC5-D7DDC86FF926}" type="presOf" srcId="{5DDA3F0D-3130-4AA9-BF27-26FAE32B600C}" destId="{C39A2FE4-7F5A-4426-A30D-E5CDA2525926}" srcOrd="0" destOrd="0" presId="urn:microsoft.com/office/officeart/2005/8/layout/vList2"/>
    <dgm:cxn modelId="{43C7B39E-E3C7-4DC7-845C-6E97573F80D8}" type="presOf" srcId="{41A0C999-DDE1-4C25-9DEC-E8FEF7A33623}" destId="{604B1783-CC16-4C5E-BD1F-7C239C1C67B9}" srcOrd="0" destOrd="0" presId="urn:microsoft.com/office/officeart/2005/8/layout/vList2"/>
    <dgm:cxn modelId="{461759B1-A9B5-4034-871C-FF1121B8AFEA}" srcId="{5DDA3F0D-3130-4AA9-BF27-26FAE32B600C}" destId="{9F3EDEDC-A0B6-41F7-B2CD-EBF71D882B04}" srcOrd="3" destOrd="0" parTransId="{9A1A8B48-DD88-443D-97C9-6639D8BC5F85}" sibTransId="{D8BC7351-C3DB-4608-98D7-28BF963FA23B}"/>
    <dgm:cxn modelId="{3C180FEC-5D20-42F0-8B7E-7F7D6B46A283}" srcId="{5DDA3F0D-3130-4AA9-BF27-26FAE32B600C}" destId="{E26FE899-64D2-4ACF-90FD-5B7B5CE525B9}" srcOrd="1" destOrd="0" parTransId="{FD4A299D-C62A-4A6C-AAC5-488C1912BA6D}" sibTransId="{44B0BA0C-962E-4D1C-9CD1-F6550F63986A}"/>
    <dgm:cxn modelId="{006FFC3C-AFEC-4B58-A651-FE65B4DA81A6}" type="presParOf" srcId="{604B1783-CC16-4C5E-BD1F-7C239C1C67B9}" destId="{C39A2FE4-7F5A-4426-A30D-E5CDA2525926}" srcOrd="0" destOrd="0" presId="urn:microsoft.com/office/officeart/2005/8/layout/vList2"/>
    <dgm:cxn modelId="{DD697A07-A650-4491-BB5A-CCB8F24DE51E}" type="presParOf" srcId="{604B1783-CC16-4C5E-BD1F-7C239C1C67B9}" destId="{0EA1E3B8-240D-4725-A30A-8953E501FE8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021AB0-FC5C-4BA6-A3BC-E1E27F205027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7AD35D-65EC-4E5A-8856-31BB62FCC9BD}">
      <dgm:prSet custT="1"/>
      <dgm:spPr/>
      <dgm:t>
        <a:bodyPr/>
        <a:lstStyle/>
        <a:p>
          <a:r>
            <a:rPr lang="en-US" sz="1300" b="1" dirty="0"/>
            <a:t>Interventions:</a:t>
          </a:r>
          <a:endParaRPr lang="en-US" sz="1300" dirty="0"/>
        </a:p>
      </dgm:t>
    </dgm:pt>
    <dgm:pt modelId="{A4AF8525-E443-489B-8D78-75400450F626}" type="parTrans" cxnId="{7FBEEBF9-983C-4C0E-8762-6C2747A82ACE}">
      <dgm:prSet/>
      <dgm:spPr/>
      <dgm:t>
        <a:bodyPr/>
        <a:lstStyle/>
        <a:p>
          <a:endParaRPr lang="en-US"/>
        </a:p>
      </dgm:t>
    </dgm:pt>
    <dgm:pt modelId="{545E2E01-F7DC-48D9-A978-8ED8C84C2638}" type="sibTrans" cxnId="{7FBEEBF9-983C-4C0E-8762-6C2747A82ACE}">
      <dgm:prSet/>
      <dgm:spPr/>
      <dgm:t>
        <a:bodyPr/>
        <a:lstStyle/>
        <a:p>
          <a:endParaRPr lang="en-US"/>
        </a:p>
      </dgm:t>
    </dgm:pt>
    <dgm:pt modelId="{9821E84C-BB69-422D-A726-46169AE58975}">
      <dgm:prSet custT="1"/>
      <dgm:spPr/>
      <dgm:t>
        <a:bodyPr/>
        <a:lstStyle/>
        <a:p>
          <a:r>
            <a:rPr lang="en-US" sz="1300"/>
            <a:t>Promote digital inclusion through ICT-based learning and assistive technology.</a:t>
          </a:r>
        </a:p>
      </dgm:t>
    </dgm:pt>
    <dgm:pt modelId="{CF4B9904-7001-449B-88ED-67281BF1925F}" type="parTrans" cxnId="{12FD7CB5-394A-47CD-A933-1C607B44D990}">
      <dgm:prSet/>
      <dgm:spPr/>
      <dgm:t>
        <a:bodyPr/>
        <a:lstStyle/>
        <a:p>
          <a:endParaRPr lang="en-US"/>
        </a:p>
      </dgm:t>
    </dgm:pt>
    <dgm:pt modelId="{4F744DF0-933E-438D-A934-B13798AEF84B}" type="sibTrans" cxnId="{12FD7CB5-394A-47CD-A933-1C607B44D990}">
      <dgm:prSet/>
      <dgm:spPr/>
      <dgm:t>
        <a:bodyPr/>
        <a:lstStyle/>
        <a:p>
          <a:endParaRPr lang="en-US"/>
        </a:p>
      </dgm:t>
    </dgm:pt>
    <dgm:pt modelId="{EF5F125B-68C7-4EDB-8791-41C33197A06B}">
      <dgm:prSet custT="1"/>
      <dgm:spPr/>
      <dgm:t>
        <a:bodyPr/>
        <a:lstStyle/>
        <a:p>
          <a:r>
            <a:rPr lang="en-US" sz="1300"/>
            <a:t>Provide digital literacy training and access to e-learning platforms.</a:t>
          </a:r>
        </a:p>
      </dgm:t>
    </dgm:pt>
    <dgm:pt modelId="{F3C180EC-1869-4D42-B3A4-D589FFF71AE6}" type="parTrans" cxnId="{9D56577F-C34C-486B-B01C-D5B30597CDBF}">
      <dgm:prSet/>
      <dgm:spPr/>
      <dgm:t>
        <a:bodyPr/>
        <a:lstStyle/>
        <a:p>
          <a:endParaRPr lang="en-US"/>
        </a:p>
      </dgm:t>
    </dgm:pt>
    <dgm:pt modelId="{6B336418-3DA5-4C7B-BADD-0B890A8972AA}" type="sibTrans" cxnId="{9D56577F-C34C-486B-B01C-D5B30597CDBF}">
      <dgm:prSet/>
      <dgm:spPr/>
      <dgm:t>
        <a:bodyPr/>
        <a:lstStyle/>
        <a:p>
          <a:endParaRPr lang="en-US"/>
        </a:p>
      </dgm:t>
    </dgm:pt>
    <dgm:pt modelId="{C65EFD6E-6EDA-4A2D-9D88-F9C74393FB5F}">
      <dgm:prSet custT="1"/>
      <dgm:spPr/>
      <dgm:t>
        <a:bodyPr/>
        <a:lstStyle/>
        <a:p>
          <a:r>
            <a:rPr lang="en-US" sz="1300"/>
            <a:t>Maintain an online repository of research, policies, and case studies related to disability.</a:t>
          </a:r>
        </a:p>
      </dgm:t>
    </dgm:pt>
    <dgm:pt modelId="{9017DDDE-1D81-44CC-BA8B-C229DBFE54F4}" type="parTrans" cxnId="{2C90C4CE-582B-4529-82E9-879A6A4C5542}">
      <dgm:prSet/>
      <dgm:spPr/>
      <dgm:t>
        <a:bodyPr/>
        <a:lstStyle/>
        <a:p>
          <a:endParaRPr lang="en-US"/>
        </a:p>
      </dgm:t>
    </dgm:pt>
    <dgm:pt modelId="{260F8381-A97F-496C-84EE-3BB8D8459416}" type="sibTrans" cxnId="{2C90C4CE-582B-4529-82E9-879A6A4C5542}">
      <dgm:prSet/>
      <dgm:spPr/>
      <dgm:t>
        <a:bodyPr/>
        <a:lstStyle/>
        <a:p>
          <a:endParaRPr lang="en-US"/>
        </a:p>
      </dgm:t>
    </dgm:pt>
    <dgm:pt modelId="{014185AB-38B1-478B-AE9A-65D44F1100C5}">
      <dgm:prSet custT="1"/>
      <dgm:spPr/>
      <dgm:t>
        <a:bodyPr/>
        <a:lstStyle/>
        <a:p>
          <a:r>
            <a:rPr lang="en-US" sz="1300" dirty="0"/>
            <a:t>Support the use of assistive technologies like screen readers and speech-to-text tools.</a:t>
          </a:r>
        </a:p>
      </dgm:t>
    </dgm:pt>
    <dgm:pt modelId="{7990FEC1-9F0B-4ADA-BDF1-5498B87FA588}" type="parTrans" cxnId="{C98C466A-447A-4D7F-9217-CE3F1DDDD0EA}">
      <dgm:prSet/>
      <dgm:spPr/>
      <dgm:t>
        <a:bodyPr/>
        <a:lstStyle/>
        <a:p>
          <a:endParaRPr lang="en-US"/>
        </a:p>
      </dgm:t>
    </dgm:pt>
    <dgm:pt modelId="{2FB052A9-82B6-4815-8EFC-53BE5875332C}" type="sibTrans" cxnId="{C98C466A-447A-4D7F-9217-CE3F1DDDD0EA}">
      <dgm:prSet/>
      <dgm:spPr/>
      <dgm:t>
        <a:bodyPr/>
        <a:lstStyle/>
        <a:p>
          <a:endParaRPr lang="en-US"/>
        </a:p>
      </dgm:t>
    </dgm:pt>
    <dgm:pt modelId="{15668E62-DEE2-4AB4-9C4F-A65389BAB281}">
      <dgm:prSet custT="1"/>
      <dgm:spPr/>
      <dgm:t>
        <a:bodyPr/>
        <a:lstStyle/>
        <a:p>
          <a:r>
            <a:rPr lang="en-US" sz="1300"/>
            <a:t>Create networks among NGOs and stakeholders to enhance knowledge sharing.</a:t>
          </a:r>
        </a:p>
      </dgm:t>
    </dgm:pt>
    <dgm:pt modelId="{6DED0F23-51E1-4328-BBB5-38384ADAD5B0}" type="parTrans" cxnId="{FC01E491-0123-4749-96B6-6473C5E57F7E}">
      <dgm:prSet/>
      <dgm:spPr/>
      <dgm:t>
        <a:bodyPr/>
        <a:lstStyle/>
        <a:p>
          <a:endParaRPr lang="en-US"/>
        </a:p>
      </dgm:t>
    </dgm:pt>
    <dgm:pt modelId="{6B526DE2-8366-4912-9B2F-1680F831EBC0}" type="sibTrans" cxnId="{FC01E491-0123-4749-96B6-6473C5E57F7E}">
      <dgm:prSet/>
      <dgm:spPr/>
      <dgm:t>
        <a:bodyPr/>
        <a:lstStyle/>
        <a:p>
          <a:endParaRPr lang="en-US"/>
        </a:p>
      </dgm:t>
    </dgm:pt>
    <dgm:pt modelId="{9A7725D1-7454-4B60-8C72-E6F2DEC841F4}" type="pres">
      <dgm:prSet presAssocID="{C4021AB0-FC5C-4BA6-A3BC-E1E27F205027}" presName="cycle" presStyleCnt="0">
        <dgm:presLayoutVars>
          <dgm:dir/>
          <dgm:resizeHandles val="exact"/>
        </dgm:presLayoutVars>
      </dgm:prSet>
      <dgm:spPr/>
    </dgm:pt>
    <dgm:pt modelId="{13A5F409-F92F-4402-B9E1-F65CB650AAE4}" type="pres">
      <dgm:prSet presAssocID="{C47AD35D-65EC-4E5A-8856-31BB62FCC9BD}" presName="arrow" presStyleLbl="node1" presStyleIdx="0" presStyleCnt="6" custScaleX="131155" custScaleY="122469">
        <dgm:presLayoutVars>
          <dgm:bulletEnabled val="1"/>
        </dgm:presLayoutVars>
      </dgm:prSet>
      <dgm:spPr/>
    </dgm:pt>
    <dgm:pt modelId="{833ACBD7-FA88-47F9-979C-A403A134C82C}" type="pres">
      <dgm:prSet presAssocID="{9821E84C-BB69-422D-A726-46169AE58975}" presName="arrow" presStyleLbl="node1" presStyleIdx="1" presStyleCnt="6" custScaleX="98139" custScaleY="122469" custRadScaleRad="108989" custRadScaleInc="3772">
        <dgm:presLayoutVars>
          <dgm:bulletEnabled val="1"/>
        </dgm:presLayoutVars>
      </dgm:prSet>
      <dgm:spPr/>
    </dgm:pt>
    <dgm:pt modelId="{19D4A344-FCE5-4625-9353-9AB8F1B5313D}" type="pres">
      <dgm:prSet presAssocID="{EF5F125B-68C7-4EDB-8791-41C33197A06B}" presName="arrow" presStyleLbl="node1" presStyleIdx="2" presStyleCnt="6" custScaleX="98139" custScaleY="122469" custRadScaleRad="105934" custRadScaleInc="-3333">
        <dgm:presLayoutVars>
          <dgm:bulletEnabled val="1"/>
        </dgm:presLayoutVars>
      </dgm:prSet>
      <dgm:spPr/>
    </dgm:pt>
    <dgm:pt modelId="{F15F88D1-276A-4EF2-861A-B5F8944371C5}" type="pres">
      <dgm:prSet presAssocID="{C65EFD6E-6EDA-4A2D-9D88-F9C74393FB5F}" presName="arrow" presStyleLbl="node1" presStyleIdx="3" presStyleCnt="6" custScaleX="108398" custScaleY="122469" custRadScaleRad="101701" custRadScaleInc="-4257">
        <dgm:presLayoutVars>
          <dgm:bulletEnabled val="1"/>
        </dgm:presLayoutVars>
      </dgm:prSet>
      <dgm:spPr/>
    </dgm:pt>
    <dgm:pt modelId="{7E7D92D4-DAEE-484B-B710-BE02237DB5E4}" type="pres">
      <dgm:prSet presAssocID="{014185AB-38B1-478B-AE9A-65D44F1100C5}" presName="arrow" presStyleLbl="node1" presStyleIdx="4" presStyleCnt="6" custScaleX="98139" custScaleY="122469">
        <dgm:presLayoutVars>
          <dgm:bulletEnabled val="1"/>
        </dgm:presLayoutVars>
      </dgm:prSet>
      <dgm:spPr/>
    </dgm:pt>
    <dgm:pt modelId="{DBA9CD5C-EA86-4FD4-A24A-0B80287952E8}" type="pres">
      <dgm:prSet presAssocID="{15668E62-DEE2-4AB4-9C4F-A65389BAB281}" presName="arrow" presStyleLbl="node1" presStyleIdx="5" presStyleCnt="6" custScaleX="98139" custScaleY="122469" custRadScaleRad="109981" custRadScaleInc="-3628">
        <dgm:presLayoutVars>
          <dgm:bulletEnabled val="1"/>
        </dgm:presLayoutVars>
      </dgm:prSet>
      <dgm:spPr/>
    </dgm:pt>
  </dgm:ptLst>
  <dgm:cxnLst>
    <dgm:cxn modelId="{D6543804-7163-4B89-897E-27E7A9848AA2}" type="presOf" srcId="{014185AB-38B1-478B-AE9A-65D44F1100C5}" destId="{7E7D92D4-DAEE-484B-B710-BE02237DB5E4}" srcOrd="0" destOrd="0" presId="urn:microsoft.com/office/officeart/2005/8/layout/arrow1"/>
    <dgm:cxn modelId="{3DDD951E-73B3-4938-9E1D-65A80B249890}" type="presOf" srcId="{15668E62-DEE2-4AB4-9C4F-A65389BAB281}" destId="{DBA9CD5C-EA86-4FD4-A24A-0B80287952E8}" srcOrd="0" destOrd="0" presId="urn:microsoft.com/office/officeart/2005/8/layout/arrow1"/>
    <dgm:cxn modelId="{C98C466A-447A-4D7F-9217-CE3F1DDDD0EA}" srcId="{C4021AB0-FC5C-4BA6-A3BC-E1E27F205027}" destId="{014185AB-38B1-478B-AE9A-65D44F1100C5}" srcOrd="4" destOrd="0" parTransId="{7990FEC1-9F0B-4ADA-BDF1-5498B87FA588}" sibTransId="{2FB052A9-82B6-4815-8EFC-53BE5875332C}"/>
    <dgm:cxn modelId="{D0450F53-92D7-4734-AFF8-FADB8631B4C1}" type="presOf" srcId="{C65EFD6E-6EDA-4A2D-9D88-F9C74393FB5F}" destId="{F15F88D1-276A-4EF2-861A-B5F8944371C5}" srcOrd="0" destOrd="0" presId="urn:microsoft.com/office/officeart/2005/8/layout/arrow1"/>
    <dgm:cxn modelId="{8AA9347F-FBF2-4546-A934-5517A1A7CD40}" type="presOf" srcId="{9821E84C-BB69-422D-A726-46169AE58975}" destId="{833ACBD7-FA88-47F9-979C-A403A134C82C}" srcOrd="0" destOrd="0" presId="urn:microsoft.com/office/officeart/2005/8/layout/arrow1"/>
    <dgm:cxn modelId="{9D56577F-C34C-486B-B01C-D5B30597CDBF}" srcId="{C4021AB0-FC5C-4BA6-A3BC-E1E27F205027}" destId="{EF5F125B-68C7-4EDB-8791-41C33197A06B}" srcOrd="2" destOrd="0" parTransId="{F3C180EC-1869-4D42-B3A4-D589FFF71AE6}" sibTransId="{6B336418-3DA5-4C7B-BADD-0B890A8972AA}"/>
    <dgm:cxn modelId="{FD7BCC8A-101B-4BA1-99DB-D56501885820}" type="presOf" srcId="{C47AD35D-65EC-4E5A-8856-31BB62FCC9BD}" destId="{13A5F409-F92F-4402-B9E1-F65CB650AAE4}" srcOrd="0" destOrd="0" presId="urn:microsoft.com/office/officeart/2005/8/layout/arrow1"/>
    <dgm:cxn modelId="{FC01E491-0123-4749-96B6-6473C5E57F7E}" srcId="{C4021AB0-FC5C-4BA6-A3BC-E1E27F205027}" destId="{15668E62-DEE2-4AB4-9C4F-A65389BAB281}" srcOrd="5" destOrd="0" parTransId="{6DED0F23-51E1-4328-BBB5-38384ADAD5B0}" sibTransId="{6B526DE2-8366-4912-9B2F-1680F831EBC0}"/>
    <dgm:cxn modelId="{7A08E6AA-D4E2-4069-A580-96A5ED3C1EBC}" type="presOf" srcId="{EF5F125B-68C7-4EDB-8791-41C33197A06B}" destId="{19D4A344-FCE5-4625-9353-9AB8F1B5313D}" srcOrd="0" destOrd="0" presId="urn:microsoft.com/office/officeart/2005/8/layout/arrow1"/>
    <dgm:cxn modelId="{12FD7CB5-394A-47CD-A933-1C607B44D990}" srcId="{C4021AB0-FC5C-4BA6-A3BC-E1E27F205027}" destId="{9821E84C-BB69-422D-A726-46169AE58975}" srcOrd="1" destOrd="0" parTransId="{CF4B9904-7001-449B-88ED-67281BF1925F}" sibTransId="{4F744DF0-933E-438D-A934-B13798AEF84B}"/>
    <dgm:cxn modelId="{2C90C4CE-582B-4529-82E9-879A6A4C5542}" srcId="{C4021AB0-FC5C-4BA6-A3BC-E1E27F205027}" destId="{C65EFD6E-6EDA-4A2D-9D88-F9C74393FB5F}" srcOrd="3" destOrd="0" parTransId="{9017DDDE-1D81-44CC-BA8B-C229DBFE54F4}" sibTransId="{260F8381-A97F-496C-84EE-3BB8D8459416}"/>
    <dgm:cxn modelId="{A7CD60D1-A9EB-4B8D-A379-D7210A221D47}" type="presOf" srcId="{C4021AB0-FC5C-4BA6-A3BC-E1E27F205027}" destId="{9A7725D1-7454-4B60-8C72-E6F2DEC841F4}" srcOrd="0" destOrd="0" presId="urn:microsoft.com/office/officeart/2005/8/layout/arrow1"/>
    <dgm:cxn modelId="{7FBEEBF9-983C-4C0E-8762-6C2747A82ACE}" srcId="{C4021AB0-FC5C-4BA6-A3BC-E1E27F205027}" destId="{C47AD35D-65EC-4E5A-8856-31BB62FCC9BD}" srcOrd="0" destOrd="0" parTransId="{A4AF8525-E443-489B-8D78-75400450F626}" sibTransId="{545E2E01-F7DC-48D9-A978-8ED8C84C2638}"/>
    <dgm:cxn modelId="{271CA597-135E-4586-A771-4FB56A0CCF10}" type="presParOf" srcId="{9A7725D1-7454-4B60-8C72-E6F2DEC841F4}" destId="{13A5F409-F92F-4402-B9E1-F65CB650AAE4}" srcOrd="0" destOrd="0" presId="urn:microsoft.com/office/officeart/2005/8/layout/arrow1"/>
    <dgm:cxn modelId="{7C9157C6-3CAB-4DD6-A8B6-F46C50D7E1A2}" type="presParOf" srcId="{9A7725D1-7454-4B60-8C72-E6F2DEC841F4}" destId="{833ACBD7-FA88-47F9-979C-A403A134C82C}" srcOrd="1" destOrd="0" presId="urn:microsoft.com/office/officeart/2005/8/layout/arrow1"/>
    <dgm:cxn modelId="{9CE3F96C-58B9-495F-9841-743A5338EE60}" type="presParOf" srcId="{9A7725D1-7454-4B60-8C72-E6F2DEC841F4}" destId="{19D4A344-FCE5-4625-9353-9AB8F1B5313D}" srcOrd="2" destOrd="0" presId="urn:microsoft.com/office/officeart/2005/8/layout/arrow1"/>
    <dgm:cxn modelId="{C298F49B-743D-4713-AB40-FB6A0DC5EA8A}" type="presParOf" srcId="{9A7725D1-7454-4B60-8C72-E6F2DEC841F4}" destId="{F15F88D1-276A-4EF2-861A-B5F8944371C5}" srcOrd="3" destOrd="0" presId="urn:microsoft.com/office/officeart/2005/8/layout/arrow1"/>
    <dgm:cxn modelId="{B8DE17E9-5786-413D-9ACB-C8B37072B247}" type="presParOf" srcId="{9A7725D1-7454-4B60-8C72-E6F2DEC841F4}" destId="{7E7D92D4-DAEE-484B-B710-BE02237DB5E4}" srcOrd="4" destOrd="0" presId="urn:microsoft.com/office/officeart/2005/8/layout/arrow1"/>
    <dgm:cxn modelId="{88E507E0-ABC1-4CEC-9A30-59A5363D8C22}" type="presParOf" srcId="{9A7725D1-7454-4B60-8C72-E6F2DEC841F4}" destId="{DBA9CD5C-EA86-4FD4-A24A-0B80287952E8}" srcOrd="5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C28CF2-D728-481A-8F5A-AD7F939503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F8F2C1-FE39-4119-AB0D-02368D40A371}">
      <dgm:prSet custT="1"/>
      <dgm:spPr/>
      <dgm:t>
        <a:bodyPr/>
        <a:lstStyle/>
        <a:p>
          <a:r>
            <a:rPr lang="en-US" sz="1500" b="1" i="0">
              <a:latin typeface="EB Garamond" panose="00000500000000000000" pitchFamily="2" charset="0"/>
              <a:ea typeface="EB Garamond" panose="00000500000000000000" pitchFamily="2" charset="0"/>
            </a:rPr>
            <a:t>Key Learnings:</a:t>
          </a:r>
          <a:endParaRPr lang="en-US" sz="15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FF4B9D3-3539-4641-82C1-C3A95E259659}" type="parTrans" cxnId="{27A30161-0065-4BD9-88C6-16D5C581BB6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B857868-75B9-4B8A-A8D7-6619F0565828}" type="sibTrans" cxnId="{27A30161-0065-4BD9-88C6-16D5C581BB6A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FDF775E-EF6E-48C9-A3BC-6D771FEAB488}">
      <dgm:prSet custT="1"/>
      <dgm:spPr/>
      <dgm:t>
        <a:bodyPr/>
        <a:lstStyle/>
        <a:p>
          <a:r>
            <a:rPr lang="en-US" sz="1500" b="1" i="0" dirty="0">
              <a:latin typeface="EB Garamond" panose="00000500000000000000" pitchFamily="2" charset="0"/>
              <a:ea typeface="EB Garamond" panose="00000500000000000000" pitchFamily="2" charset="0"/>
            </a:rPr>
            <a:t>Integrated support</a:t>
          </a:r>
          <a:r>
            <a:rPr lang="en-US" sz="1500" b="0" i="0" dirty="0">
              <a:latin typeface="EB Garamond" panose="00000500000000000000" pitchFamily="2" charset="0"/>
              <a:ea typeface="EB Garamond" panose="00000500000000000000" pitchFamily="2" charset="0"/>
            </a:rPr>
            <a:t> (finance + skills + inclusion + ICT + advocacy) creates stronger, sustainable outcomes.</a:t>
          </a:r>
          <a:endParaRPr lang="en-US" sz="15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9EAF2E8-FEE2-487D-BAFB-66072E1D8FF4}" type="parTrans" cxnId="{E985434A-4F57-4D99-A9D3-8B16CD923942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3BB8EDF-628A-41DC-9EF0-3F10BEE8E126}" type="sibTrans" cxnId="{E985434A-4F57-4D99-A9D3-8B16CD923942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D4D2BD8-CD08-477A-8940-ACBE76EDF26E}">
      <dgm:prSet custT="1"/>
      <dgm:spPr/>
      <dgm:t>
        <a:bodyPr/>
        <a:lstStyle/>
        <a:p>
          <a:r>
            <a:rPr lang="en-US" sz="1500" b="1" i="0" dirty="0">
              <a:latin typeface="EB Garamond" panose="00000500000000000000" pitchFamily="2" charset="0"/>
              <a:ea typeface="EB Garamond" panose="00000500000000000000" pitchFamily="2" charset="0"/>
            </a:rPr>
            <a:t>Self-help groups</a:t>
          </a:r>
          <a:r>
            <a:rPr lang="en-US" sz="1500" b="0" i="0" dirty="0">
              <a:latin typeface="EB Garamond" panose="00000500000000000000" pitchFamily="2" charset="0"/>
              <a:ea typeface="EB Garamond" panose="00000500000000000000" pitchFamily="2" charset="0"/>
            </a:rPr>
            <a:t> improve confidence, leadership, and financial discipline.</a:t>
          </a:r>
          <a:endParaRPr lang="en-US" sz="15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A994914-4066-454E-B24B-3780DA7B0B4D}" type="parTrans" cxnId="{BE9DE78F-A53D-4545-B571-6028625BC28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5B0FE7E-5183-4F76-9988-3E7BA8311B7D}" type="sibTrans" cxnId="{BE9DE78F-A53D-4545-B571-6028625BC280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2872A59-FF3B-4F32-A8E4-DEBA738FA860}">
      <dgm:prSet custT="1"/>
      <dgm:spPr/>
      <dgm:t>
        <a:bodyPr/>
        <a:lstStyle/>
        <a:p>
          <a:r>
            <a:rPr lang="en-US" sz="1500" b="1" i="0" dirty="0">
              <a:latin typeface="EB Garamond" panose="00000500000000000000" pitchFamily="2" charset="0"/>
              <a:ea typeface="EB Garamond" panose="00000500000000000000" pitchFamily="2" charset="0"/>
            </a:rPr>
            <a:t>Accessible financial products</a:t>
          </a:r>
          <a:r>
            <a:rPr lang="en-US" sz="1500" b="0" i="0" dirty="0">
              <a:latin typeface="EB Garamond" panose="00000500000000000000" pitchFamily="2" charset="0"/>
              <a:ea typeface="EB Garamond" panose="00000500000000000000" pitchFamily="2" charset="0"/>
            </a:rPr>
            <a:t> (soft loans, grants, assistive devices) boost business growth and stability.</a:t>
          </a:r>
          <a:endParaRPr lang="en-US" sz="15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53AD93DD-F971-419C-A910-2045E5894CF8}" type="parTrans" cxnId="{55DE1200-B0D9-4525-9224-46FC6C2B20F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F6D334D-3EB0-4C4E-A4E1-27EEAF39C4D4}" type="sibTrans" cxnId="{55DE1200-B0D9-4525-9224-46FC6C2B20F1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2BD81CB-6ED0-4707-ADBF-20FA6151AA0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500" b="1" i="0" dirty="0">
              <a:latin typeface="EB Garamond" panose="00000500000000000000" pitchFamily="2" charset="0"/>
              <a:ea typeface="EB Garamond" panose="00000500000000000000" pitchFamily="2" charset="0"/>
            </a:rPr>
            <a:t>Market-oriented skills</a:t>
          </a:r>
          <a:r>
            <a:rPr lang="en-US" sz="1500" b="0" i="0" dirty="0">
              <a:latin typeface="EB Garamond" panose="00000500000000000000" pitchFamily="2" charset="0"/>
              <a:ea typeface="EB Garamond" panose="00000500000000000000" pitchFamily="2" charset="0"/>
            </a:rPr>
            <a:t>   training leads to higher employment and entrepreneurship success.</a:t>
          </a:r>
          <a:endParaRPr lang="en-US" sz="15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CE8CD30-CD11-40D0-A334-3EBBF8D9CA48}" type="parTrans" cxnId="{A6C010FE-9771-4313-B285-73A32AA3103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1DC8ACB-49A3-45F7-AF63-580739F9974A}" type="sibTrans" cxnId="{A6C010FE-9771-4313-B285-73A32AA31035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0D414C8-F6BB-4C82-A19E-9FEF6DB92C34}">
      <dgm:prSet custT="1"/>
      <dgm:spPr/>
      <dgm:t>
        <a:bodyPr/>
        <a:lstStyle/>
        <a:p>
          <a:r>
            <a:rPr lang="en-US" sz="1500" b="1" i="0" dirty="0">
              <a:latin typeface="EB Garamond" panose="00000500000000000000" pitchFamily="2" charset="0"/>
              <a:ea typeface="EB Garamond" panose="00000500000000000000" pitchFamily="2" charset="0"/>
            </a:rPr>
            <a:t>Digital inclusion</a:t>
          </a:r>
          <a:r>
            <a:rPr lang="en-US" sz="1500" b="0" i="0" dirty="0">
              <a:latin typeface="EB Garamond" panose="00000500000000000000" pitchFamily="2" charset="0"/>
              <a:ea typeface="EB Garamond" panose="00000500000000000000" pitchFamily="2" charset="0"/>
            </a:rPr>
            <a:t> expands opportunities for education, remote work, and online income.</a:t>
          </a:r>
          <a:endParaRPr lang="en-US" sz="1500" dirty="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A89EE413-3F6F-4D53-93E5-40CA3E71AE97}" type="parTrans" cxnId="{2C43535C-4861-487A-B03D-1204B0E0C62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8B96C7C-39B2-4E93-AF49-C23C15D5B2B1}" type="sibTrans" cxnId="{2C43535C-4861-487A-B03D-1204B0E0C624}">
      <dgm:prSet/>
      <dgm:spPr/>
      <dgm:t>
        <a:bodyPr/>
        <a:lstStyle/>
        <a:p>
          <a:endParaRPr lang="en-US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519A495-E5F7-4922-A7BA-4DACFF7FC25E}" type="pres">
      <dgm:prSet presAssocID="{02C28CF2-D728-481A-8F5A-AD7F939503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EBE28A5-912E-4063-80B3-CE6BC8D17CAB}" type="pres">
      <dgm:prSet presAssocID="{3AF8F2C1-FE39-4119-AB0D-02368D40A371}" presName="hierRoot1" presStyleCnt="0"/>
      <dgm:spPr/>
    </dgm:pt>
    <dgm:pt modelId="{E4242644-719A-4A4F-9CE9-710604227C80}" type="pres">
      <dgm:prSet presAssocID="{3AF8F2C1-FE39-4119-AB0D-02368D40A371}" presName="composite" presStyleCnt="0"/>
      <dgm:spPr/>
    </dgm:pt>
    <dgm:pt modelId="{A4A82102-FAB6-4670-B849-B1554F90130B}" type="pres">
      <dgm:prSet presAssocID="{3AF8F2C1-FE39-4119-AB0D-02368D40A371}" presName="background" presStyleLbl="node0" presStyleIdx="0" presStyleCnt="6"/>
      <dgm:spPr/>
    </dgm:pt>
    <dgm:pt modelId="{E4889D24-C1BC-41AE-906E-5BED5C3874DF}" type="pres">
      <dgm:prSet presAssocID="{3AF8F2C1-FE39-4119-AB0D-02368D40A371}" presName="text" presStyleLbl="fgAcc0" presStyleIdx="0" presStyleCnt="6" custScaleY="185358">
        <dgm:presLayoutVars>
          <dgm:chPref val="3"/>
        </dgm:presLayoutVars>
      </dgm:prSet>
      <dgm:spPr/>
    </dgm:pt>
    <dgm:pt modelId="{B4962F00-F83E-455D-9B67-EFDDF58F244F}" type="pres">
      <dgm:prSet presAssocID="{3AF8F2C1-FE39-4119-AB0D-02368D40A371}" presName="hierChild2" presStyleCnt="0"/>
      <dgm:spPr/>
    </dgm:pt>
    <dgm:pt modelId="{F1D707E3-7A90-468A-9C48-772A633EC927}" type="pres">
      <dgm:prSet presAssocID="{CFDF775E-EF6E-48C9-A3BC-6D771FEAB488}" presName="hierRoot1" presStyleCnt="0"/>
      <dgm:spPr/>
    </dgm:pt>
    <dgm:pt modelId="{5FF46033-BF1D-4368-8B81-366AD170BB54}" type="pres">
      <dgm:prSet presAssocID="{CFDF775E-EF6E-48C9-A3BC-6D771FEAB488}" presName="composite" presStyleCnt="0"/>
      <dgm:spPr/>
    </dgm:pt>
    <dgm:pt modelId="{AA4E8870-F832-4F5D-9A86-0ECADD790D36}" type="pres">
      <dgm:prSet presAssocID="{CFDF775E-EF6E-48C9-A3BC-6D771FEAB488}" presName="background" presStyleLbl="node0" presStyleIdx="1" presStyleCnt="6"/>
      <dgm:spPr/>
    </dgm:pt>
    <dgm:pt modelId="{AADC3430-8846-4053-96B1-5452DBB605EC}" type="pres">
      <dgm:prSet presAssocID="{CFDF775E-EF6E-48C9-A3BC-6D771FEAB488}" presName="text" presStyleLbl="fgAcc0" presStyleIdx="1" presStyleCnt="6" custScaleX="115031" custScaleY="185358" custLinFactNeighborX="-1690" custLinFactNeighborY="1083">
        <dgm:presLayoutVars>
          <dgm:chPref val="3"/>
        </dgm:presLayoutVars>
      </dgm:prSet>
      <dgm:spPr/>
    </dgm:pt>
    <dgm:pt modelId="{52BE57BA-8D3B-48E6-AD54-04AF624A1229}" type="pres">
      <dgm:prSet presAssocID="{CFDF775E-EF6E-48C9-A3BC-6D771FEAB488}" presName="hierChild2" presStyleCnt="0"/>
      <dgm:spPr/>
    </dgm:pt>
    <dgm:pt modelId="{27FC9B70-E9BF-4B20-AD56-5C2047D827E7}" type="pres">
      <dgm:prSet presAssocID="{7D4D2BD8-CD08-477A-8940-ACBE76EDF26E}" presName="hierRoot1" presStyleCnt="0"/>
      <dgm:spPr/>
    </dgm:pt>
    <dgm:pt modelId="{2261D117-0D20-48D2-8C8F-B3CDCC2CB889}" type="pres">
      <dgm:prSet presAssocID="{7D4D2BD8-CD08-477A-8940-ACBE76EDF26E}" presName="composite" presStyleCnt="0"/>
      <dgm:spPr/>
    </dgm:pt>
    <dgm:pt modelId="{DA3942B5-93B2-4022-B952-CDC26317DC41}" type="pres">
      <dgm:prSet presAssocID="{7D4D2BD8-CD08-477A-8940-ACBE76EDF26E}" presName="background" presStyleLbl="node0" presStyleIdx="2" presStyleCnt="6"/>
      <dgm:spPr/>
    </dgm:pt>
    <dgm:pt modelId="{87EB9237-7E6F-47CA-A467-6F9496FDC594}" type="pres">
      <dgm:prSet presAssocID="{7D4D2BD8-CD08-477A-8940-ACBE76EDF26E}" presName="text" presStyleLbl="fgAcc0" presStyleIdx="2" presStyleCnt="6" custScaleX="105174" custScaleY="185358">
        <dgm:presLayoutVars>
          <dgm:chPref val="3"/>
        </dgm:presLayoutVars>
      </dgm:prSet>
      <dgm:spPr/>
    </dgm:pt>
    <dgm:pt modelId="{F6207D0E-A3C6-4A24-B865-9161664DE1EB}" type="pres">
      <dgm:prSet presAssocID="{7D4D2BD8-CD08-477A-8940-ACBE76EDF26E}" presName="hierChild2" presStyleCnt="0"/>
      <dgm:spPr/>
    </dgm:pt>
    <dgm:pt modelId="{927692F1-D66D-4986-B02E-26D31B96214A}" type="pres">
      <dgm:prSet presAssocID="{72872A59-FF3B-4F32-A8E4-DEBA738FA860}" presName="hierRoot1" presStyleCnt="0"/>
      <dgm:spPr/>
    </dgm:pt>
    <dgm:pt modelId="{768BDB17-3AAC-422F-B362-BE06F89488B7}" type="pres">
      <dgm:prSet presAssocID="{72872A59-FF3B-4F32-A8E4-DEBA738FA860}" presName="composite" presStyleCnt="0"/>
      <dgm:spPr/>
    </dgm:pt>
    <dgm:pt modelId="{BC9E6FA0-18B2-4009-A4C5-75AB9CA637E8}" type="pres">
      <dgm:prSet presAssocID="{72872A59-FF3B-4F32-A8E4-DEBA738FA860}" presName="background" presStyleLbl="node0" presStyleIdx="3" presStyleCnt="6"/>
      <dgm:spPr/>
    </dgm:pt>
    <dgm:pt modelId="{4B3D27B7-D424-4D6E-AD6C-8BA05FCA34F1}" type="pres">
      <dgm:prSet presAssocID="{72872A59-FF3B-4F32-A8E4-DEBA738FA860}" presName="text" presStyleLbl="fgAcc0" presStyleIdx="3" presStyleCnt="6" custScaleX="121567" custScaleY="185358">
        <dgm:presLayoutVars>
          <dgm:chPref val="3"/>
        </dgm:presLayoutVars>
      </dgm:prSet>
      <dgm:spPr/>
    </dgm:pt>
    <dgm:pt modelId="{773C4CB6-E776-4128-99A8-9C2808403086}" type="pres">
      <dgm:prSet presAssocID="{72872A59-FF3B-4F32-A8E4-DEBA738FA860}" presName="hierChild2" presStyleCnt="0"/>
      <dgm:spPr/>
    </dgm:pt>
    <dgm:pt modelId="{52F3128C-98F5-42CD-AADC-6CBA7048EA48}" type="pres">
      <dgm:prSet presAssocID="{E2BD81CB-6ED0-4707-ADBF-20FA6151AA00}" presName="hierRoot1" presStyleCnt="0"/>
      <dgm:spPr/>
    </dgm:pt>
    <dgm:pt modelId="{0E8A694C-7D28-41BA-AD3F-87389BDB7F41}" type="pres">
      <dgm:prSet presAssocID="{E2BD81CB-6ED0-4707-ADBF-20FA6151AA00}" presName="composite" presStyleCnt="0"/>
      <dgm:spPr/>
    </dgm:pt>
    <dgm:pt modelId="{A0E088F1-BC9A-4AF2-97C4-64A3A5D75D0F}" type="pres">
      <dgm:prSet presAssocID="{E2BD81CB-6ED0-4707-ADBF-20FA6151AA00}" presName="background" presStyleLbl="node0" presStyleIdx="4" presStyleCnt="6"/>
      <dgm:spPr/>
    </dgm:pt>
    <dgm:pt modelId="{ED2D5E48-61DD-4B3F-9619-2C8CBE2DA259}" type="pres">
      <dgm:prSet presAssocID="{E2BD81CB-6ED0-4707-ADBF-20FA6151AA00}" presName="text" presStyleLbl="fgAcc0" presStyleIdx="4" presStyleCnt="6" custScaleX="118981" custScaleY="185358">
        <dgm:presLayoutVars>
          <dgm:chPref val="3"/>
        </dgm:presLayoutVars>
      </dgm:prSet>
      <dgm:spPr/>
    </dgm:pt>
    <dgm:pt modelId="{6BA74B40-5ED5-4ADF-BBCB-F467E7C16898}" type="pres">
      <dgm:prSet presAssocID="{E2BD81CB-6ED0-4707-ADBF-20FA6151AA00}" presName="hierChild2" presStyleCnt="0"/>
      <dgm:spPr/>
    </dgm:pt>
    <dgm:pt modelId="{B11CD6D3-1220-4488-B57B-C00F9E1A19C7}" type="pres">
      <dgm:prSet presAssocID="{80D414C8-F6BB-4C82-A19E-9FEF6DB92C34}" presName="hierRoot1" presStyleCnt="0"/>
      <dgm:spPr/>
    </dgm:pt>
    <dgm:pt modelId="{DE790344-4871-4C07-AA6B-6636DA979CDC}" type="pres">
      <dgm:prSet presAssocID="{80D414C8-F6BB-4C82-A19E-9FEF6DB92C34}" presName="composite" presStyleCnt="0"/>
      <dgm:spPr/>
    </dgm:pt>
    <dgm:pt modelId="{11916F1D-D369-4A11-AF69-5B2E99ABE47E}" type="pres">
      <dgm:prSet presAssocID="{80D414C8-F6BB-4C82-A19E-9FEF6DB92C34}" presName="background" presStyleLbl="node0" presStyleIdx="5" presStyleCnt="6"/>
      <dgm:spPr/>
    </dgm:pt>
    <dgm:pt modelId="{27F50693-ED65-415F-90B9-1A2DA3130073}" type="pres">
      <dgm:prSet presAssocID="{80D414C8-F6BB-4C82-A19E-9FEF6DB92C34}" presName="text" presStyleLbl="fgAcc0" presStyleIdx="5" presStyleCnt="6" custScaleX="117003" custScaleY="185358">
        <dgm:presLayoutVars>
          <dgm:chPref val="3"/>
        </dgm:presLayoutVars>
      </dgm:prSet>
      <dgm:spPr/>
    </dgm:pt>
    <dgm:pt modelId="{4F55486B-0989-44F5-BE5C-F6AB539C3781}" type="pres">
      <dgm:prSet presAssocID="{80D414C8-F6BB-4C82-A19E-9FEF6DB92C34}" presName="hierChild2" presStyleCnt="0"/>
      <dgm:spPr/>
    </dgm:pt>
  </dgm:ptLst>
  <dgm:cxnLst>
    <dgm:cxn modelId="{55DE1200-B0D9-4525-9224-46FC6C2B20F1}" srcId="{02C28CF2-D728-481A-8F5A-AD7F9395032B}" destId="{72872A59-FF3B-4F32-A8E4-DEBA738FA860}" srcOrd="3" destOrd="0" parTransId="{53AD93DD-F971-419C-A910-2045E5894CF8}" sibTransId="{2F6D334D-3EB0-4C4E-A4E1-27EEAF39C4D4}"/>
    <dgm:cxn modelId="{2C43535C-4861-487A-B03D-1204B0E0C624}" srcId="{02C28CF2-D728-481A-8F5A-AD7F9395032B}" destId="{80D414C8-F6BB-4C82-A19E-9FEF6DB92C34}" srcOrd="5" destOrd="0" parTransId="{A89EE413-3F6F-4D53-93E5-40CA3E71AE97}" sibTransId="{E8B96C7C-39B2-4E93-AF49-C23C15D5B2B1}"/>
    <dgm:cxn modelId="{27A30161-0065-4BD9-88C6-16D5C581BB6A}" srcId="{02C28CF2-D728-481A-8F5A-AD7F9395032B}" destId="{3AF8F2C1-FE39-4119-AB0D-02368D40A371}" srcOrd="0" destOrd="0" parTransId="{CFF4B9D3-3539-4641-82C1-C3A95E259659}" sibTransId="{5B857868-75B9-4B8A-A8D7-6619F0565828}"/>
    <dgm:cxn modelId="{E985434A-4F57-4D99-A9D3-8B16CD923942}" srcId="{02C28CF2-D728-481A-8F5A-AD7F9395032B}" destId="{CFDF775E-EF6E-48C9-A3BC-6D771FEAB488}" srcOrd="1" destOrd="0" parTransId="{B9EAF2E8-FEE2-487D-BAFB-66072E1D8FF4}" sibTransId="{F3BB8EDF-628A-41DC-9EF0-3F10BEE8E126}"/>
    <dgm:cxn modelId="{D9BAA66B-5A6C-4BCA-8E0E-E9565D32C85D}" type="presOf" srcId="{02C28CF2-D728-481A-8F5A-AD7F9395032B}" destId="{3519A495-E5F7-4922-A7BA-4DACFF7FC25E}" srcOrd="0" destOrd="0" presId="urn:microsoft.com/office/officeart/2005/8/layout/hierarchy1"/>
    <dgm:cxn modelId="{C7D41C6F-129B-4E54-9152-D1DACFA5D5D4}" type="presOf" srcId="{80D414C8-F6BB-4C82-A19E-9FEF6DB92C34}" destId="{27F50693-ED65-415F-90B9-1A2DA3130073}" srcOrd="0" destOrd="0" presId="urn:microsoft.com/office/officeart/2005/8/layout/hierarchy1"/>
    <dgm:cxn modelId="{90201E76-2B60-4C3D-B618-709817766616}" type="presOf" srcId="{7D4D2BD8-CD08-477A-8940-ACBE76EDF26E}" destId="{87EB9237-7E6F-47CA-A467-6F9496FDC594}" srcOrd="0" destOrd="0" presId="urn:microsoft.com/office/officeart/2005/8/layout/hierarchy1"/>
    <dgm:cxn modelId="{64D42087-7347-44BE-8F25-5165B5F73BE0}" type="presOf" srcId="{CFDF775E-EF6E-48C9-A3BC-6D771FEAB488}" destId="{AADC3430-8846-4053-96B1-5452DBB605EC}" srcOrd="0" destOrd="0" presId="urn:microsoft.com/office/officeart/2005/8/layout/hierarchy1"/>
    <dgm:cxn modelId="{BE9DE78F-A53D-4545-B571-6028625BC280}" srcId="{02C28CF2-D728-481A-8F5A-AD7F9395032B}" destId="{7D4D2BD8-CD08-477A-8940-ACBE76EDF26E}" srcOrd="2" destOrd="0" parTransId="{FA994914-4066-454E-B24B-3780DA7B0B4D}" sibTransId="{B5B0FE7E-5183-4F76-9988-3E7BA8311B7D}"/>
    <dgm:cxn modelId="{1468CD90-B366-4126-BFF9-894D8FBCB252}" type="presOf" srcId="{E2BD81CB-6ED0-4707-ADBF-20FA6151AA00}" destId="{ED2D5E48-61DD-4B3F-9619-2C8CBE2DA259}" srcOrd="0" destOrd="0" presId="urn:microsoft.com/office/officeart/2005/8/layout/hierarchy1"/>
    <dgm:cxn modelId="{D5E97EEC-F50F-49E1-ABD9-B59A6DCBB089}" type="presOf" srcId="{3AF8F2C1-FE39-4119-AB0D-02368D40A371}" destId="{E4889D24-C1BC-41AE-906E-5BED5C3874DF}" srcOrd="0" destOrd="0" presId="urn:microsoft.com/office/officeart/2005/8/layout/hierarchy1"/>
    <dgm:cxn modelId="{95A5C0F7-FBB9-49DB-B626-61C353F0E6E6}" type="presOf" srcId="{72872A59-FF3B-4F32-A8E4-DEBA738FA860}" destId="{4B3D27B7-D424-4D6E-AD6C-8BA05FCA34F1}" srcOrd="0" destOrd="0" presId="urn:microsoft.com/office/officeart/2005/8/layout/hierarchy1"/>
    <dgm:cxn modelId="{A6C010FE-9771-4313-B285-73A32AA31035}" srcId="{02C28CF2-D728-481A-8F5A-AD7F9395032B}" destId="{E2BD81CB-6ED0-4707-ADBF-20FA6151AA00}" srcOrd="4" destOrd="0" parTransId="{3CE8CD30-CD11-40D0-A334-3EBBF8D9CA48}" sibTransId="{F1DC8ACB-49A3-45F7-AF63-580739F9974A}"/>
    <dgm:cxn modelId="{AACDD807-07F4-42AD-8FA4-56570FBBFC9B}" type="presParOf" srcId="{3519A495-E5F7-4922-A7BA-4DACFF7FC25E}" destId="{6EBE28A5-912E-4063-80B3-CE6BC8D17CAB}" srcOrd="0" destOrd="0" presId="urn:microsoft.com/office/officeart/2005/8/layout/hierarchy1"/>
    <dgm:cxn modelId="{78C77F49-142A-4F54-B1B5-4C64110F7F30}" type="presParOf" srcId="{6EBE28A5-912E-4063-80B3-CE6BC8D17CAB}" destId="{E4242644-719A-4A4F-9CE9-710604227C80}" srcOrd="0" destOrd="0" presId="urn:microsoft.com/office/officeart/2005/8/layout/hierarchy1"/>
    <dgm:cxn modelId="{FC608E63-AC95-4E43-AD87-D2D6C3B0E844}" type="presParOf" srcId="{E4242644-719A-4A4F-9CE9-710604227C80}" destId="{A4A82102-FAB6-4670-B849-B1554F90130B}" srcOrd="0" destOrd="0" presId="urn:microsoft.com/office/officeart/2005/8/layout/hierarchy1"/>
    <dgm:cxn modelId="{DF534B96-C2F4-4FAF-9665-A4E913B1A4D5}" type="presParOf" srcId="{E4242644-719A-4A4F-9CE9-710604227C80}" destId="{E4889D24-C1BC-41AE-906E-5BED5C3874DF}" srcOrd="1" destOrd="0" presId="urn:microsoft.com/office/officeart/2005/8/layout/hierarchy1"/>
    <dgm:cxn modelId="{56AFE8EA-116F-42B4-9D60-BACDDE6BADBF}" type="presParOf" srcId="{6EBE28A5-912E-4063-80B3-CE6BC8D17CAB}" destId="{B4962F00-F83E-455D-9B67-EFDDF58F244F}" srcOrd="1" destOrd="0" presId="urn:microsoft.com/office/officeart/2005/8/layout/hierarchy1"/>
    <dgm:cxn modelId="{A3C7A34B-7776-418B-A871-04263F9F01F8}" type="presParOf" srcId="{3519A495-E5F7-4922-A7BA-4DACFF7FC25E}" destId="{F1D707E3-7A90-468A-9C48-772A633EC927}" srcOrd="1" destOrd="0" presId="urn:microsoft.com/office/officeart/2005/8/layout/hierarchy1"/>
    <dgm:cxn modelId="{5C7BF752-9D97-4DC9-A678-F35702B1895D}" type="presParOf" srcId="{F1D707E3-7A90-468A-9C48-772A633EC927}" destId="{5FF46033-BF1D-4368-8B81-366AD170BB54}" srcOrd="0" destOrd="0" presId="urn:microsoft.com/office/officeart/2005/8/layout/hierarchy1"/>
    <dgm:cxn modelId="{499CED82-E4EA-423D-81D2-8B778072FF4A}" type="presParOf" srcId="{5FF46033-BF1D-4368-8B81-366AD170BB54}" destId="{AA4E8870-F832-4F5D-9A86-0ECADD790D36}" srcOrd="0" destOrd="0" presId="urn:microsoft.com/office/officeart/2005/8/layout/hierarchy1"/>
    <dgm:cxn modelId="{FD40E6AD-E592-4408-8E39-AEFDA227EEB5}" type="presParOf" srcId="{5FF46033-BF1D-4368-8B81-366AD170BB54}" destId="{AADC3430-8846-4053-96B1-5452DBB605EC}" srcOrd="1" destOrd="0" presId="urn:microsoft.com/office/officeart/2005/8/layout/hierarchy1"/>
    <dgm:cxn modelId="{E5FBBD2A-E10A-4E55-94AB-5883598AED70}" type="presParOf" srcId="{F1D707E3-7A90-468A-9C48-772A633EC927}" destId="{52BE57BA-8D3B-48E6-AD54-04AF624A1229}" srcOrd="1" destOrd="0" presId="urn:microsoft.com/office/officeart/2005/8/layout/hierarchy1"/>
    <dgm:cxn modelId="{FED8E413-C3B3-4026-B93F-780BFDFFD44E}" type="presParOf" srcId="{3519A495-E5F7-4922-A7BA-4DACFF7FC25E}" destId="{27FC9B70-E9BF-4B20-AD56-5C2047D827E7}" srcOrd="2" destOrd="0" presId="urn:microsoft.com/office/officeart/2005/8/layout/hierarchy1"/>
    <dgm:cxn modelId="{24FA6C57-FF63-4436-86FB-94E7311B8680}" type="presParOf" srcId="{27FC9B70-E9BF-4B20-AD56-5C2047D827E7}" destId="{2261D117-0D20-48D2-8C8F-B3CDCC2CB889}" srcOrd="0" destOrd="0" presId="urn:microsoft.com/office/officeart/2005/8/layout/hierarchy1"/>
    <dgm:cxn modelId="{FD2A7D52-E4DF-4A7D-9CEB-02AF5B16429F}" type="presParOf" srcId="{2261D117-0D20-48D2-8C8F-B3CDCC2CB889}" destId="{DA3942B5-93B2-4022-B952-CDC26317DC41}" srcOrd="0" destOrd="0" presId="urn:microsoft.com/office/officeart/2005/8/layout/hierarchy1"/>
    <dgm:cxn modelId="{1E455B22-A1A6-4A91-9534-3DB2F6D58EC6}" type="presParOf" srcId="{2261D117-0D20-48D2-8C8F-B3CDCC2CB889}" destId="{87EB9237-7E6F-47CA-A467-6F9496FDC594}" srcOrd="1" destOrd="0" presId="urn:microsoft.com/office/officeart/2005/8/layout/hierarchy1"/>
    <dgm:cxn modelId="{F088AFDE-61E9-4D19-8AA7-5DF324146D51}" type="presParOf" srcId="{27FC9B70-E9BF-4B20-AD56-5C2047D827E7}" destId="{F6207D0E-A3C6-4A24-B865-9161664DE1EB}" srcOrd="1" destOrd="0" presId="urn:microsoft.com/office/officeart/2005/8/layout/hierarchy1"/>
    <dgm:cxn modelId="{1EF0AB8C-9BD5-4294-8049-E60EDD96626F}" type="presParOf" srcId="{3519A495-E5F7-4922-A7BA-4DACFF7FC25E}" destId="{927692F1-D66D-4986-B02E-26D31B96214A}" srcOrd="3" destOrd="0" presId="urn:microsoft.com/office/officeart/2005/8/layout/hierarchy1"/>
    <dgm:cxn modelId="{B7B87C6E-7D02-497C-92FB-8783AB8463D4}" type="presParOf" srcId="{927692F1-D66D-4986-B02E-26D31B96214A}" destId="{768BDB17-3AAC-422F-B362-BE06F89488B7}" srcOrd="0" destOrd="0" presId="urn:microsoft.com/office/officeart/2005/8/layout/hierarchy1"/>
    <dgm:cxn modelId="{69BD18A8-080E-4369-94A1-7361D0F630C1}" type="presParOf" srcId="{768BDB17-3AAC-422F-B362-BE06F89488B7}" destId="{BC9E6FA0-18B2-4009-A4C5-75AB9CA637E8}" srcOrd="0" destOrd="0" presId="urn:microsoft.com/office/officeart/2005/8/layout/hierarchy1"/>
    <dgm:cxn modelId="{2832E358-A53C-4E5D-962C-336487AF46CF}" type="presParOf" srcId="{768BDB17-3AAC-422F-B362-BE06F89488B7}" destId="{4B3D27B7-D424-4D6E-AD6C-8BA05FCA34F1}" srcOrd="1" destOrd="0" presId="urn:microsoft.com/office/officeart/2005/8/layout/hierarchy1"/>
    <dgm:cxn modelId="{1163F4A8-E238-4DF9-9DFB-68F4F35F569A}" type="presParOf" srcId="{927692F1-D66D-4986-B02E-26D31B96214A}" destId="{773C4CB6-E776-4128-99A8-9C2808403086}" srcOrd="1" destOrd="0" presId="urn:microsoft.com/office/officeart/2005/8/layout/hierarchy1"/>
    <dgm:cxn modelId="{73E17C0A-B1F7-4CEE-A4BD-756516F97B58}" type="presParOf" srcId="{3519A495-E5F7-4922-A7BA-4DACFF7FC25E}" destId="{52F3128C-98F5-42CD-AADC-6CBA7048EA48}" srcOrd="4" destOrd="0" presId="urn:microsoft.com/office/officeart/2005/8/layout/hierarchy1"/>
    <dgm:cxn modelId="{58F6D7A2-2FC3-4D22-8320-E013F6E2B0B6}" type="presParOf" srcId="{52F3128C-98F5-42CD-AADC-6CBA7048EA48}" destId="{0E8A694C-7D28-41BA-AD3F-87389BDB7F41}" srcOrd="0" destOrd="0" presId="urn:microsoft.com/office/officeart/2005/8/layout/hierarchy1"/>
    <dgm:cxn modelId="{955208CE-759D-4445-B338-596485A18DB4}" type="presParOf" srcId="{0E8A694C-7D28-41BA-AD3F-87389BDB7F41}" destId="{A0E088F1-BC9A-4AF2-97C4-64A3A5D75D0F}" srcOrd="0" destOrd="0" presId="urn:microsoft.com/office/officeart/2005/8/layout/hierarchy1"/>
    <dgm:cxn modelId="{38AF9605-02D3-4159-9DFD-0DB7B415C92D}" type="presParOf" srcId="{0E8A694C-7D28-41BA-AD3F-87389BDB7F41}" destId="{ED2D5E48-61DD-4B3F-9619-2C8CBE2DA259}" srcOrd="1" destOrd="0" presId="urn:microsoft.com/office/officeart/2005/8/layout/hierarchy1"/>
    <dgm:cxn modelId="{CA4440C0-3465-408A-A99B-58429AD94763}" type="presParOf" srcId="{52F3128C-98F5-42CD-AADC-6CBA7048EA48}" destId="{6BA74B40-5ED5-4ADF-BBCB-F467E7C16898}" srcOrd="1" destOrd="0" presId="urn:microsoft.com/office/officeart/2005/8/layout/hierarchy1"/>
    <dgm:cxn modelId="{DF520185-7A99-4687-B414-9535905C07E9}" type="presParOf" srcId="{3519A495-E5F7-4922-A7BA-4DACFF7FC25E}" destId="{B11CD6D3-1220-4488-B57B-C00F9E1A19C7}" srcOrd="5" destOrd="0" presId="urn:microsoft.com/office/officeart/2005/8/layout/hierarchy1"/>
    <dgm:cxn modelId="{AD74DEC2-8BAE-4299-A895-08DD650699C2}" type="presParOf" srcId="{B11CD6D3-1220-4488-B57B-C00F9E1A19C7}" destId="{DE790344-4871-4C07-AA6B-6636DA979CDC}" srcOrd="0" destOrd="0" presId="urn:microsoft.com/office/officeart/2005/8/layout/hierarchy1"/>
    <dgm:cxn modelId="{8E35F214-F8F2-40C8-AED3-64FA4E95A938}" type="presParOf" srcId="{DE790344-4871-4C07-AA6B-6636DA979CDC}" destId="{11916F1D-D369-4A11-AF69-5B2E99ABE47E}" srcOrd="0" destOrd="0" presId="urn:microsoft.com/office/officeart/2005/8/layout/hierarchy1"/>
    <dgm:cxn modelId="{BE64BE05-CED8-483C-B7F4-18FC75123B53}" type="presParOf" srcId="{DE790344-4871-4C07-AA6B-6636DA979CDC}" destId="{27F50693-ED65-415F-90B9-1A2DA3130073}" srcOrd="1" destOrd="0" presId="urn:microsoft.com/office/officeart/2005/8/layout/hierarchy1"/>
    <dgm:cxn modelId="{8A9AF57E-6B2C-49AA-B729-C17C50DB168D}" type="presParOf" srcId="{B11CD6D3-1220-4488-B57B-C00F9E1A19C7}" destId="{4F55486B-0989-44F5-BE5C-F6AB539C37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BAE459-D2B9-45CC-B016-6E795148C91A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48B14F1-DB97-402A-A8A7-A812B862BB7C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Forward</a:t>
          </a:r>
        </a:p>
      </dgm:t>
    </dgm:pt>
    <dgm:pt modelId="{54820C48-DBBC-41C6-9A2D-08074225E170}" type="parTrans" cxnId="{EE88988F-C9F5-4236-A8DA-2B700B7A9421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4B8F9E97-2F3A-4D87-B435-7F8B73EB2A92}" type="sibTrans" cxnId="{EE88988F-C9F5-4236-A8DA-2B700B7A9421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6B5F3F0-0CA0-40B0-A504-523C29B2BB05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Way Forward</a:t>
          </a:r>
        </a:p>
      </dgm:t>
    </dgm:pt>
    <dgm:pt modelId="{0CB5E0DA-425D-410D-AB2B-9A21EFB52A44}" type="parTrans" cxnId="{9E9E8477-A90A-4B92-B5C1-3A36CA99FFBD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AA52223-E1EB-4B3A-BF66-1CDA885DD4F1}" type="sibTrans" cxnId="{9E9E8477-A90A-4B92-B5C1-3A36CA99FFBD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624B7F18-7963-4AA2-983A-F788C93B4053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Boost</a:t>
          </a:r>
        </a:p>
      </dgm:t>
    </dgm:pt>
    <dgm:pt modelId="{AFF656AC-8894-4F38-9C6A-E2BDE8DAAED9}" type="parTrans" cxnId="{67484F09-CED7-4C08-97C6-24159620FA41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60A5655-3D2E-465B-B837-D63BC259444A}" type="sibTrans" cxnId="{67484F09-CED7-4C08-97C6-24159620FA41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2E36ACF5-BD61-4338-A7B9-E92617D12621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Boost market linkages for PwD entrepreneurs</a:t>
          </a:r>
        </a:p>
      </dgm:t>
    </dgm:pt>
    <dgm:pt modelId="{3171C89E-F7A7-46CE-8E66-CE9319A24E6A}" type="parTrans" cxnId="{8E11ACE2-D57D-4402-93AE-1D7631683D33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D3BFFF8-BF05-4DDF-BF0B-D64F7776F516}" type="sibTrans" cxnId="{8E11ACE2-D57D-4402-93AE-1D7631683D33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8DB7061-16D6-4715-BF96-3587C755E47D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Foster</a:t>
          </a:r>
        </a:p>
      </dgm:t>
    </dgm:pt>
    <dgm:pt modelId="{BD13F6C0-CFFD-4A07-A028-69CB53592EBF}" type="parTrans" cxnId="{4F65634C-642B-4C70-898A-AA0211112FC8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B3C684D4-1F6C-4921-8DE7-C1626FD823EF}" type="sibTrans" cxnId="{4F65634C-642B-4C70-898A-AA0211112FC8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65F7844-16F0-4CC3-9ECB-91FD6DA18061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Foster inclusive employment &amp; workplace accessibility</a:t>
          </a:r>
        </a:p>
      </dgm:t>
    </dgm:pt>
    <dgm:pt modelId="{31E28339-3E2E-4C75-8727-9BF9ADA8767B}" type="parTrans" cxnId="{075FD708-91E7-4B2B-BA69-FF6BDBB46BEA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6296BF1-7C57-4764-8110-431F73A1CCCA}" type="sibTrans" cxnId="{075FD708-91E7-4B2B-BA69-FF6BDBB46BEA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5477F31-FC86-4CFA-8287-B44BED22D5CE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Expand</a:t>
          </a:r>
        </a:p>
      </dgm:t>
    </dgm:pt>
    <dgm:pt modelId="{5C742B44-D76C-4BA8-BBF1-FFDD838453E9}" type="parTrans" cxnId="{3A51A6F1-6687-4509-8234-3BCBCAE64B06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EF30BC2-0610-4586-81B4-482640A8FEA1}" type="sibTrans" cxnId="{3A51A6F1-6687-4509-8234-3BCBCAE64B06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E78D8090-921F-475E-A693-D1FF3EEC885A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Expand assistive technology &amp; digital skills</a:t>
          </a:r>
        </a:p>
      </dgm:t>
    </dgm:pt>
    <dgm:pt modelId="{2F7BD1E3-DE4D-433A-9FF7-ADDCBD0DB487}" type="parTrans" cxnId="{15508D5A-4DA0-4E7A-BB94-79C1425361B8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3371A276-D7B1-4FFD-8F9D-3665B58B0DF1}" type="sibTrans" cxnId="{15508D5A-4DA0-4E7A-BB94-79C1425361B8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CD974EE7-4C50-489A-9ED2-6251848104B5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Strengthen</a:t>
          </a:r>
        </a:p>
      </dgm:t>
    </dgm:pt>
    <dgm:pt modelId="{FCBD45B8-A210-45D9-B880-C320DD378446}" type="parTrans" cxnId="{ECE8926F-2D7D-4E43-B1C7-3467F9DC1F35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85C79A73-CCA5-409A-9229-C76F88708317}" type="sibTrans" cxnId="{ECE8926F-2D7D-4E43-B1C7-3467F9DC1F35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965D681-FFBA-4640-853D-73D7408C6B55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Strengthen social protection &amp; disaster resilience</a:t>
          </a:r>
        </a:p>
      </dgm:t>
    </dgm:pt>
    <dgm:pt modelId="{ECB66BBB-1930-4B69-8ABB-C3B2B96C1174}" type="parTrans" cxnId="{2BC7A6FE-0978-4B52-A8BC-3C6B1AF72E0C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DBB8C3BE-EA0D-4912-9E6E-97A5874958C1}" type="sibTrans" cxnId="{2BC7A6FE-0978-4B52-A8BC-3C6B1AF72E0C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47DC3312-88E0-4554-941D-CEEB0BCE85C2}">
      <dgm:prSet custT="1"/>
      <dgm:spPr/>
      <dgm:t>
        <a:bodyPr/>
        <a:lstStyle/>
        <a:p>
          <a:r>
            <a:rPr lang="en-US" sz="2000">
              <a:latin typeface="EB Garamond" panose="00000500000000000000" pitchFamily="2" charset="0"/>
              <a:ea typeface="EB Garamond" panose="00000500000000000000" pitchFamily="2" charset="0"/>
            </a:rPr>
            <a:t>Reach</a:t>
          </a:r>
        </a:p>
      </dgm:t>
    </dgm:pt>
    <dgm:pt modelId="{F27C2C9B-171D-460C-9C7F-0A1A01DD1330}" type="parTrans" cxnId="{1FD0979C-2440-437D-80F3-37A3B8DEF7E0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948BB6E9-8EAE-4A8E-8935-6B531F9B4F3F}" type="sibTrans" cxnId="{1FD0979C-2440-437D-80F3-37A3B8DEF7E0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C9FDB97-DB49-40A5-AAE6-6877275D653D}">
      <dgm:prSet custT="1"/>
      <dgm:spPr/>
      <dgm:t>
        <a:bodyPr/>
        <a:lstStyle/>
        <a:p>
          <a:r>
            <a:rPr lang="en-US" sz="1600">
              <a:latin typeface="EB Garamond" panose="00000500000000000000" pitchFamily="2" charset="0"/>
              <a:ea typeface="EB Garamond" panose="00000500000000000000" pitchFamily="2" charset="0"/>
            </a:rPr>
            <a:t>Reach rural communities via mobile &amp; satellite services</a:t>
          </a:r>
        </a:p>
      </dgm:t>
    </dgm:pt>
    <dgm:pt modelId="{314BD813-3473-4F3B-8C58-95CD4F8BB171}" type="parTrans" cxnId="{A5F399EB-54C5-464E-9AEF-411E8E8DA4BB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75780F27-A3E6-4E0F-B51D-1B2CF3AB0C9D}" type="sibTrans" cxnId="{A5F399EB-54C5-464E-9AEF-411E8E8DA4BB}">
      <dgm:prSet/>
      <dgm:spPr/>
      <dgm:t>
        <a:bodyPr/>
        <a:lstStyle/>
        <a:p>
          <a:endParaRPr lang="en-US" sz="2400">
            <a:latin typeface="EB Garamond" panose="00000500000000000000" pitchFamily="2" charset="0"/>
            <a:ea typeface="EB Garamond" panose="00000500000000000000" pitchFamily="2" charset="0"/>
          </a:endParaRPr>
        </a:p>
      </dgm:t>
    </dgm:pt>
    <dgm:pt modelId="{F2E79907-8DE9-4A93-AFB8-43B472A25D66}" type="pres">
      <dgm:prSet presAssocID="{93BAE459-D2B9-45CC-B016-6E795148C91A}" presName="Name0" presStyleCnt="0">
        <dgm:presLayoutVars>
          <dgm:dir/>
          <dgm:animLvl val="lvl"/>
          <dgm:resizeHandles val="exact"/>
        </dgm:presLayoutVars>
      </dgm:prSet>
      <dgm:spPr/>
    </dgm:pt>
    <dgm:pt modelId="{D43FFEB5-FE29-47B1-BA82-81CE43BF7BD6}" type="pres">
      <dgm:prSet presAssocID="{048B14F1-DB97-402A-A8A7-A812B862BB7C}" presName="linNode" presStyleCnt="0"/>
      <dgm:spPr/>
    </dgm:pt>
    <dgm:pt modelId="{FDB92CDE-BA75-454F-91C3-E2CE5C57F1E8}" type="pres">
      <dgm:prSet presAssocID="{048B14F1-DB97-402A-A8A7-A812B862BB7C}" presName="parentText" presStyleLbl="solidFgAcc1" presStyleIdx="0" presStyleCnt="6" custLinFactNeighborX="124" custLinFactNeighborY="1330">
        <dgm:presLayoutVars>
          <dgm:chMax val="1"/>
          <dgm:bulletEnabled/>
        </dgm:presLayoutVars>
      </dgm:prSet>
      <dgm:spPr/>
    </dgm:pt>
    <dgm:pt modelId="{E511C689-9F2A-48EE-8765-E12533B5C0D0}" type="pres">
      <dgm:prSet presAssocID="{048B14F1-DB97-402A-A8A7-A812B862BB7C}" presName="descendantText" presStyleLbl="alignNode1" presStyleIdx="0" presStyleCnt="6">
        <dgm:presLayoutVars>
          <dgm:bulletEnabled/>
        </dgm:presLayoutVars>
      </dgm:prSet>
      <dgm:spPr/>
    </dgm:pt>
    <dgm:pt modelId="{3CBE695E-D00F-4380-A2F0-9890C320C354}" type="pres">
      <dgm:prSet presAssocID="{4B8F9E97-2F3A-4D87-B435-7F8B73EB2A92}" presName="sp" presStyleCnt="0"/>
      <dgm:spPr/>
    </dgm:pt>
    <dgm:pt modelId="{432AB401-A7CC-4A82-8164-270C50072715}" type="pres">
      <dgm:prSet presAssocID="{624B7F18-7963-4AA2-983A-F788C93B4053}" presName="linNode" presStyleCnt="0"/>
      <dgm:spPr/>
    </dgm:pt>
    <dgm:pt modelId="{D054BC8B-C109-461E-81D0-FEC520225558}" type="pres">
      <dgm:prSet presAssocID="{624B7F18-7963-4AA2-983A-F788C93B4053}" presName="parentText" presStyleLbl="solidFgAcc1" presStyleIdx="1" presStyleCnt="6">
        <dgm:presLayoutVars>
          <dgm:chMax val="1"/>
          <dgm:bulletEnabled/>
        </dgm:presLayoutVars>
      </dgm:prSet>
      <dgm:spPr/>
    </dgm:pt>
    <dgm:pt modelId="{3DC046F1-37EA-4182-AC85-834265F144EF}" type="pres">
      <dgm:prSet presAssocID="{624B7F18-7963-4AA2-983A-F788C93B4053}" presName="descendantText" presStyleLbl="alignNode1" presStyleIdx="1" presStyleCnt="6">
        <dgm:presLayoutVars>
          <dgm:bulletEnabled/>
        </dgm:presLayoutVars>
      </dgm:prSet>
      <dgm:spPr/>
    </dgm:pt>
    <dgm:pt modelId="{C834C7E3-CC6D-426D-9615-CE3FE63F3350}" type="pres">
      <dgm:prSet presAssocID="{F60A5655-3D2E-465B-B837-D63BC259444A}" presName="sp" presStyleCnt="0"/>
      <dgm:spPr/>
    </dgm:pt>
    <dgm:pt modelId="{B6666375-3DC0-4015-BB9E-3159FAA64CAF}" type="pres">
      <dgm:prSet presAssocID="{38DB7061-16D6-4715-BF96-3587C755E47D}" presName="linNode" presStyleCnt="0"/>
      <dgm:spPr/>
    </dgm:pt>
    <dgm:pt modelId="{5E0F8F71-BD6D-4D9A-BF82-20939035CD9B}" type="pres">
      <dgm:prSet presAssocID="{38DB7061-16D6-4715-BF96-3587C755E47D}" presName="parentText" presStyleLbl="solidFgAcc1" presStyleIdx="2" presStyleCnt="6">
        <dgm:presLayoutVars>
          <dgm:chMax val="1"/>
          <dgm:bulletEnabled/>
        </dgm:presLayoutVars>
      </dgm:prSet>
      <dgm:spPr/>
    </dgm:pt>
    <dgm:pt modelId="{AF60A04F-1E2D-4A2D-821E-E13CCB583A12}" type="pres">
      <dgm:prSet presAssocID="{38DB7061-16D6-4715-BF96-3587C755E47D}" presName="descendantText" presStyleLbl="alignNode1" presStyleIdx="2" presStyleCnt="6">
        <dgm:presLayoutVars>
          <dgm:bulletEnabled/>
        </dgm:presLayoutVars>
      </dgm:prSet>
      <dgm:spPr/>
    </dgm:pt>
    <dgm:pt modelId="{8F3DE61C-C453-4EFE-8332-5897CE28FE06}" type="pres">
      <dgm:prSet presAssocID="{B3C684D4-1F6C-4921-8DE7-C1626FD823EF}" presName="sp" presStyleCnt="0"/>
      <dgm:spPr/>
    </dgm:pt>
    <dgm:pt modelId="{53EA19B6-9A0E-43F2-91ED-2387A678F4F3}" type="pres">
      <dgm:prSet presAssocID="{D5477F31-FC86-4CFA-8287-B44BED22D5CE}" presName="linNode" presStyleCnt="0"/>
      <dgm:spPr/>
    </dgm:pt>
    <dgm:pt modelId="{7D05902E-FD59-42E0-A9BD-354A171F379A}" type="pres">
      <dgm:prSet presAssocID="{D5477F31-FC86-4CFA-8287-B44BED22D5CE}" presName="parentText" presStyleLbl="solidFgAcc1" presStyleIdx="3" presStyleCnt="6">
        <dgm:presLayoutVars>
          <dgm:chMax val="1"/>
          <dgm:bulletEnabled/>
        </dgm:presLayoutVars>
      </dgm:prSet>
      <dgm:spPr/>
    </dgm:pt>
    <dgm:pt modelId="{802C58EE-E961-463A-B5FE-5B3EDC2D7851}" type="pres">
      <dgm:prSet presAssocID="{D5477F31-FC86-4CFA-8287-B44BED22D5CE}" presName="descendantText" presStyleLbl="alignNode1" presStyleIdx="3" presStyleCnt="6">
        <dgm:presLayoutVars>
          <dgm:bulletEnabled/>
        </dgm:presLayoutVars>
      </dgm:prSet>
      <dgm:spPr/>
    </dgm:pt>
    <dgm:pt modelId="{DE4C3E14-4F83-4457-B224-7199F243F72A}" type="pres">
      <dgm:prSet presAssocID="{FEF30BC2-0610-4586-81B4-482640A8FEA1}" presName="sp" presStyleCnt="0"/>
      <dgm:spPr/>
    </dgm:pt>
    <dgm:pt modelId="{6A21D246-BDC2-4354-B5F3-EE15FE037CB5}" type="pres">
      <dgm:prSet presAssocID="{CD974EE7-4C50-489A-9ED2-6251848104B5}" presName="linNode" presStyleCnt="0"/>
      <dgm:spPr/>
    </dgm:pt>
    <dgm:pt modelId="{BE94CFDC-24EE-4D7E-BFA4-AF2EC163BDB2}" type="pres">
      <dgm:prSet presAssocID="{CD974EE7-4C50-489A-9ED2-6251848104B5}" presName="parentText" presStyleLbl="solidFgAcc1" presStyleIdx="4" presStyleCnt="6">
        <dgm:presLayoutVars>
          <dgm:chMax val="1"/>
          <dgm:bulletEnabled/>
        </dgm:presLayoutVars>
      </dgm:prSet>
      <dgm:spPr/>
    </dgm:pt>
    <dgm:pt modelId="{57764CCF-BAD3-4215-885E-CADAD5508086}" type="pres">
      <dgm:prSet presAssocID="{CD974EE7-4C50-489A-9ED2-6251848104B5}" presName="descendantText" presStyleLbl="alignNode1" presStyleIdx="4" presStyleCnt="6">
        <dgm:presLayoutVars>
          <dgm:bulletEnabled/>
        </dgm:presLayoutVars>
      </dgm:prSet>
      <dgm:spPr/>
    </dgm:pt>
    <dgm:pt modelId="{BB691DF7-7A49-4E8B-8348-085A2F1144BA}" type="pres">
      <dgm:prSet presAssocID="{85C79A73-CCA5-409A-9229-C76F88708317}" presName="sp" presStyleCnt="0"/>
      <dgm:spPr/>
    </dgm:pt>
    <dgm:pt modelId="{7584CFEA-64EE-4AB6-B9E5-62C9CA2B503C}" type="pres">
      <dgm:prSet presAssocID="{47DC3312-88E0-4554-941D-CEEB0BCE85C2}" presName="linNode" presStyleCnt="0"/>
      <dgm:spPr/>
    </dgm:pt>
    <dgm:pt modelId="{6E236730-22BC-4776-BD71-8644624B48D6}" type="pres">
      <dgm:prSet presAssocID="{47DC3312-88E0-4554-941D-CEEB0BCE85C2}" presName="parentText" presStyleLbl="solidFgAcc1" presStyleIdx="5" presStyleCnt="6">
        <dgm:presLayoutVars>
          <dgm:chMax val="1"/>
          <dgm:bulletEnabled/>
        </dgm:presLayoutVars>
      </dgm:prSet>
      <dgm:spPr/>
    </dgm:pt>
    <dgm:pt modelId="{AEF2E877-FDBD-41CD-A5F7-F3A9B776CCA1}" type="pres">
      <dgm:prSet presAssocID="{47DC3312-88E0-4554-941D-CEEB0BCE85C2}" presName="descendantText" presStyleLbl="alignNode1" presStyleIdx="5" presStyleCnt="6">
        <dgm:presLayoutVars>
          <dgm:bulletEnabled/>
        </dgm:presLayoutVars>
      </dgm:prSet>
      <dgm:spPr/>
    </dgm:pt>
  </dgm:ptLst>
  <dgm:cxnLst>
    <dgm:cxn modelId="{075FD708-91E7-4B2B-BA69-FF6BDBB46BEA}" srcId="{38DB7061-16D6-4715-BF96-3587C755E47D}" destId="{765F7844-16F0-4CC3-9ECB-91FD6DA18061}" srcOrd="0" destOrd="0" parTransId="{31E28339-3E2E-4C75-8727-9BF9ADA8767B}" sibTransId="{86296BF1-7C57-4764-8110-431F73A1CCCA}"/>
    <dgm:cxn modelId="{67484F09-CED7-4C08-97C6-24159620FA41}" srcId="{93BAE459-D2B9-45CC-B016-6E795148C91A}" destId="{624B7F18-7963-4AA2-983A-F788C93B4053}" srcOrd="1" destOrd="0" parTransId="{AFF656AC-8894-4F38-9C6A-E2BDE8DAAED9}" sibTransId="{F60A5655-3D2E-465B-B837-D63BC259444A}"/>
    <dgm:cxn modelId="{25603810-EB95-45B1-BACD-548AF4A570D4}" type="presOf" srcId="{93BAE459-D2B9-45CC-B016-6E795148C91A}" destId="{F2E79907-8DE9-4A93-AFB8-43B472A25D66}" srcOrd="0" destOrd="0" presId="urn:microsoft.com/office/officeart/2016/7/layout/VerticalHollowActionList"/>
    <dgm:cxn modelId="{8E7B3D1F-9E86-4115-B347-3EA9775F309D}" type="presOf" srcId="{048B14F1-DB97-402A-A8A7-A812B862BB7C}" destId="{FDB92CDE-BA75-454F-91C3-E2CE5C57F1E8}" srcOrd="0" destOrd="0" presId="urn:microsoft.com/office/officeart/2016/7/layout/VerticalHollowActionList"/>
    <dgm:cxn modelId="{50475521-F1A9-44A8-AFE0-894B82283144}" type="presOf" srcId="{E78D8090-921F-475E-A693-D1FF3EEC885A}" destId="{802C58EE-E961-463A-B5FE-5B3EDC2D7851}" srcOrd="0" destOrd="0" presId="urn:microsoft.com/office/officeart/2016/7/layout/VerticalHollowActionList"/>
    <dgm:cxn modelId="{320C2066-94C1-4217-9E01-A94436AB4A6C}" type="presOf" srcId="{F965D681-FFBA-4640-853D-73D7408C6B55}" destId="{57764CCF-BAD3-4215-885E-CADAD5508086}" srcOrd="0" destOrd="0" presId="urn:microsoft.com/office/officeart/2016/7/layout/VerticalHollowActionList"/>
    <dgm:cxn modelId="{B9BA1D48-48F0-4C60-838F-4D78BD7F9B3F}" type="presOf" srcId="{B6B5F3F0-0CA0-40B0-A504-523C29B2BB05}" destId="{E511C689-9F2A-48EE-8765-E12533B5C0D0}" srcOrd="0" destOrd="0" presId="urn:microsoft.com/office/officeart/2016/7/layout/VerticalHollowActionList"/>
    <dgm:cxn modelId="{E127A569-D820-43F5-8B30-30BF6BAE767C}" type="presOf" srcId="{47DC3312-88E0-4554-941D-CEEB0BCE85C2}" destId="{6E236730-22BC-4776-BD71-8644624B48D6}" srcOrd="0" destOrd="0" presId="urn:microsoft.com/office/officeart/2016/7/layout/VerticalHollowActionList"/>
    <dgm:cxn modelId="{4F65634C-642B-4C70-898A-AA0211112FC8}" srcId="{93BAE459-D2B9-45CC-B016-6E795148C91A}" destId="{38DB7061-16D6-4715-BF96-3587C755E47D}" srcOrd="2" destOrd="0" parTransId="{BD13F6C0-CFFD-4A07-A028-69CB53592EBF}" sibTransId="{B3C684D4-1F6C-4921-8DE7-C1626FD823EF}"/>
    <dgm:cxn modelId="{ECE8926F-2D7D-4E43-B1C7-3467F9DC1F35}" srcId="{93BAE459-D2B9-45CC-B016-6E795148C91A}" destId="{CD974EE7-4C50-489A-9ED2-6251848104B5}" srcOrd="4" destOrd="0" parTransId="{FCBD45B8-A210-45D9-B880-C320DD378446}" sibTransId="{85C79A73-CCA5-409A-9229-C76F88708317}"/>
    <dgm:cxn modelId="{9E9E8477-A90A-4B92-B5C1-3A36CA99FFBD}" srcId="{048B14F1-DB97-402A-A8A7-A812B862BB7C}" destId="{B6B5F3F0-0CA0-40B0-A504-523C29B2BB05}" srcOrd="0" destOrd="0" parTransId="{0CB5E0DA-425D-410D-AB2B-9A21EFB52A44}" sibTransId="{FAA52223-E1EB-4B3A-BF66-1CDA885DD4F1}"/>
    <dgm:cxn modelId="{CBD96778-C539-4BFC-91DC-C9C44D456126}" type="presOf" srcId="{D5477F31-FC86-4CFA-8287-B44BED22D5CE}" destId="{7D05902E-FD59-42E0-A9BD-354A171F379A}" srcOrd="0" destOrd="0" presId="urn:microsoft.com/office/officeart/2016/7/layout/VerticalHollowActionList"/>
    <dgm:cxn modelId="{3561D279-9DD8-4297-949C-A6D2EA990AC6}" type="presOf" srcId="{624B7F18-7963-4AA2-983A-F788C93B4053}" destId="{D054BC8B-C109-461E-81D0-FEC520225558}" srcOrd="0" destOrd="0" presId="urn:microsoft.com/office/officeart/2016/7/layout/VerticalHollowActionList"/>
    <dgm:cxn modelId="{15508D5A-4DA0-4E7A-BB94-79C1425361B8}" srcId="{D5477F31-FC86-4CFA-8287-B44BED22D5CE}" destId="{E78D8090-921F-475E-A693-D1FF3EEC885A}" srcOrd="0" destOrd="0" parTransId="{2F7BD1E3-DE4D-433A-9FF7-ADDCBD0DB487}" sibTransId="{3371A276-D7B1-4FFD-8F9D-3665B58B0DF1}"/>
    <dgm:cxn modelId="{85F75E8B-E5AD-4E31-9D87-A8E2728AB688}" type="presOf" srcId="{2E36ACF5-BD61-4338-A7B9-E92617D12621}" destId="{3DC046F1-37EA-4182-AC85-834265F144EF}" srcOrd="0" destOrd="0" presId="urn:microsoft.com/office/officeart/2016/7/layout/VerticalHollowActionList"/>
    <dgm:cxn modelId="{EE88988F-C9F5-4236-A8DA-2B700B7A9421}" srcId="{93BAE459-D2B9-45CC-B016-6E795148C91A}" destId="{048B14F1-DB97-402A-A8A7-A812B862BB7C}" srcOrd="0" destOrd="0" parTransId="{54820C48-DBBC-41C6-9A2D-08074225E170}" sibTransId="{4B8F9E97-2F3A-4D87-B435-7F8B73EB2A92}"/>
    <dgm:cxn modelId="{C86FD799-58B2-4719-8434-9391700E95D8}" type="presOf" srcId="{38DB7061-16D6-4715-BF96-3587C755E47D}" destId="{5E0F8F71-BD6D-4D9A-BF82-20939035CD9B}" srcOrd="0" destOrd="0" presId="urn:microsoft.com/office/officeart/2016/7/layout/VerticalHollowActionList"/>
    <dgm:cxn modelId="{1FD0979C-2440-437D-80F3-37A3B8DEF7E0}" srcId="{93BAE459-D2B9-45CC-B016-6E795148C91A}" destId="{47DC3312-88E0-4554-941D-CEEB0BCE85C2}" srcOrd="5" destOrd="0" parTransId="{F27C2C9B-171D-460C-9C7F-0A1A01DD1330}" sibTransId="{948BB6E9-8EAE-4A8E-8935-6B531F9B4F3F}"/>
    <dgm:cxn modelId="{817B8BA9-77B8-44FA-B516-CF3EBD9AF262}" type="presOf" srcId="{765F7844-16F0-4CC3-9ECB-91FD6DA18061}" destId="{AF60A04F-1E2D-4A2D-821E-E13CCB583A12}" srcOrd="0" destOrd="0" presId="urn:microsoft.com/office/officeart/2016/7/layout/VerticalHollowActionList"/>
    <dgm:cxn modelId="{8E11ACE2-D57D-4402-93AE-1D7631683D33}" srcId="{624B7F18-7963-4AA2-983A-F788C93B4053}" destId="{2E36ACF5-BD61-4338-A7B9-E92617D12621}" srcOrd="0" destOrd="0" parTransId="{3171C89E-F7A7-46CE-8E66-CE9319A24E6A}" sibTransId="{BD3BFFF8-BF05-4DDF-BF0B-D64F7776F516}"/>
    <dgm:cxn modelId="{A5F399EB-54C5-464E-9AEF-411E8E8DA4BB}" srcId="{47DC3312-88E0-4554-941D-CEEB0BCE85C2}" destId="{7C9FDB97-DB49-40A5-AAE6-6877275D653D}" srcOrd="0" destOrd="0" parTransId="{314BD813-3473-4F3B-8C58-95CD4F8BB171}" sibTransId="{75780F27-A3E6-4E0F-B51D-1B2CF3AB0C9D}"/>
    <dgm:cxn modelId="{3A51A6F1-6687-4509-8234-3BCBCAE64B06}" srcId="{93BAE459-D2B9-45CC-B016-6E795148C91A}" destId="{D5477F31-FC86-4CFA-8287-B44BED22D5CE}" srcOrd="3" destOrd="0" parTransId="{5C742B44-D76C-4BA8-BBF1-FFDD838453E9}" sibTransId="{FEF30BC2-0610-4586-81B4-482640A8FEA1}"/>
    <dgm:cxn modelId="{276DB2F4-C5B0-4EEA-914A-7E75DB5061AC}" type="presOf" srcId="{CD974EE7-4C50-489A-9ED2-6251848104B5}" destId="{BE94CFDC-24EE-4D7E-BFA4-AF2EC163BDB2}" srcOrd="0" destOrd="0" presId="urn:microsoft.com/office/officeart/2016/7/layout/VerticalHollowActionList"/>
    <dgm:cxn modelId="{2BC7A6FE-0978-4B52-A8BC-3C6B1AF72E0C}" srcId="{CD974EE7-4C50-489A-9ED2-6251848104B5}" destId="{F965D681-FFBA-4640-853D-73D7408C6B55}" srcOrd="0" destOrd="0" parTransId="{ECB66BBB-1930-4B69-8ABB-C3B2B96C1174}" sibTransId="{DBB8C3BE-EA0D-4912-9E6E-97A5874958C1}"/>
    <dgm:cxn modelId="{B4E9A8FE-C1C3-405A-A6FA-C084B8A841B1}" type="presOf" srcId="{7C9FDB97-DB49-40A5-AAE6-6877275D653D}" destId="{AEF2E877-FDBD-41CD-A5F7-F3A9B776CCA1}" srcOrd="0" destOrd="0" presId="urn:microsoft.com/office/officeart/2016/7/layout/VerticalHollowActionList"/>
    <dgm:cxn modelId="{3F4ED985-3FAE-4539-8DC1-D9537F67225B}" type="presParOf" srcId="{F2E79907-8DE9-4A93-AFB8-43B472A25D66}" destId="{D43FFEB5-FE29-47B1-BA82-81CE43BF7BD6}" srcOrd="0" destOrd="0" presId="urn:microsoft.com/office/officeart/2016/7/layout/VerticalHollowActionList"/>
    <dgm:cxn modelId="{6AF00F5D-8D57-4A0D-BD37-0D71FA2FFB2C}" type="presParOf" srcId="{D43FFEB5-FE29-47B1-BA82-81CE43BF7BD6}" destId="{FDB92CDE-BA75-454F-91C3-E2CE5C57F1E8}" srcOrd="0" destOrd="0" presId="urn:microsoft.com/office/officeart/2016/7/layout/VerticalHollowActionList"/>
    <dgm:cxn modelId="{02F9A348-47CB-4CF5-8862-3CD3F44FCCF9}" type="presParOf" srcId="{D43FFEB5-FE29-47B1-BA82-81CE43BF7BD6}" destId="{E511C689-9F2A-48EE-8765-E12533B5C0D0}" srcOrd="1" destOrd="0" presId="urn:microsoft.com/office/officeart/2016/7/layout/VerticalHollowActionList"/>
    <dgm:cxn modelId="{7FC7FA81-B204-4793-953C-9E145BC80DDC}" type="presParOf" srcId="{F2E79907-8DE9-4A93-AFB8-43B472A25D66}" destId="{3CBE695E-D00F-4380-A2F0-9890C320C354}" srcOrd="1" destOrd="0" presId="urn:microsoft.com/office/officeart/2016/7/layout/VerticalHollowActionList"/>
    <dgm:cxn modelId="{740C25CB-0B54-4152-9EEA-964A8D4B8F04}" type="presParOf" srcId="{F2E79907-8DE9-4A93-AFB8-43B472A25D66}" destId="{432AB401-A7CC-4A82-8164-270C50072715}" srcOrd="2" destOrd="0" presId="urn:microsoft.com/office/officeart/2016/7/layout/VerticalHollowActionList"/>
    <dgm:cxn modelId="{A5F2A2DE-794F-4A9C-B51D-8DD5E05DD066}" type="presParOf" srcId="{432AB401-A7CC-4A82-8164-270C50072715}" destId="{D054BC8B-C109-461E-81D0-FEC520225558}" srcOrd="0" destOrd="0" presId="urn:microsoft.com/office/officeart/2016/7/layout/VerticalHollowActionList"/>
    <dgm:cxn modelId="{867CFB3C-9BAA-4D77-96ED-1AE90F999E4D}" type="presParOf" srcId="{432AB401-A7CC-4A82-8164-270C50072715}" destId="{3DC046F1-37EA-4182-AC85-834265F144EF}" srcOrd="1" destOrd="0" presId="urn:microsoft.com/office/officeart/2016/7/layout/VerticalHollowActionList"/>
    <dgm:cxn modelId="{DDDD5A24-14ED-4A59-A415-E1E9483E7973}" type="presParOf" srcId="{F2E79907-8DE9-4A93-AFB8-43B472A25D66}" destId="{C834C7E3-CC6D-426D-9615-CE3FE63F3350}" srcOrd="3" destOrd="0" presId="urn:microsoft.com/office/officeart/2016/7/layout/VerticalHollowActionList"/>
    <dgm:cxn modelId="{F93E08F0-B1E1-4508-9909-1B02C80A6EFB}" type="presParOf" srcId="{F2E79907-8DE9-4A93-AFB8-43B472A25D66}" destId="{B6666375-3DC0-4015-BB9E-3159FAA64CAF}" srcOrd="4" destOrd="0" presId="urn:microsoft.com/office/officeart/2016/7/layout/VerticalHollowActionList"/>
    <dgm:cxn modelId="{7537D70A-11FF-4928-B3E4-60C086C89618}" type="presParOf" srcId="{B6666375-3DC0-4015-BB9E-3159FAA64CAF}" destId="{5E0F8F71-BD6D-4D9A-BF82-20939035CD9B}" srcOrd="0" destOrd="0" presId="urn:microsoft.com/office/officeart/2016/7/layout/VerticalHollowActionList"/>
    <dgm:cxn modelId="{7DA6C159-F974-48B3-98E3-87E5A3C76AF9}" type="presParOf" srcId="{B6666375-3DC0-4015-BB9E-3159FAA64CAF}" destId="{AF60A04F-1E2D-4A2D-821E-E13CCB583A12}" srcOrd="1" destOrd="0" presId="urn:microsoft.com/office/officeart/2016/7/layout/VerticalHollowActionList"/>
    <dgm:cxn modelId="{C1A66432-FA52-454E-9F36-503B1FC4238E}" type="presParOf" srcId="{F2E79907-8DE9-4A93-AFB8-43B472A25D66}" destId="{8F3DE61C-C453-4EFE-8332-5897CE28FE06}" srcOrd="5" destOrd="0" presId="urn:microsoft.com/office/officeart/2016/7/layout/VerticalHollowActionList"/>
    <dgm:cxn modelId="{AEF36BDC-D610-47E8-9056-A56CFCAB443F}" type="presParOf" srcId="{F2E79907-8DE9-4A93-AFB8-43B472A25D66}" destId="{53EA19B6-9A0E-43F2-91ED-2387A678F4F3}" srcOrd="6" destOrd="0" presId="urn:microsoft.com/office/officeart/2016/7/layout/VerticalHollowActionList"/>
    <dgm:cxn modelId="{2D72FBE5-B738-4862-9C6C-A9C4471648DE}" type="presParOf" srcId="{53EA19B6-9A0E-43F2-91ED-2387A678F4F3}" destId="{7D05902E-FD59-42E0-A9BD-354A171F379A}" srcOrd="0" destOrd="0" presId="urn:microsoft.com/office/officeart/2016/7/layout/VerticalHollowActionList"/>
    <dgm:cxn modelId="{A13CBF80-9E7D-4D85-AE7C-83E01A3B7A34}" type="presParOf" srcId="{53EA19B6-9A0E-43F2-91ED-2387A678F4F3}" destId="{802C58EE-E961-463A-B5FE-5B3EDC2D7851}" srcOrd="1" destOrd="0" presId="urn:microsoft.com/office/officeart/2016/7/layout/VerticalHollowActionList"/>
    <dgm:cxn modelId="{46DFA067-B76E-48E8-B5E6-07671FB385AE}" type="presParOf" srcId="{F2E79907-8DE9-4A93-AFB8-43B472A25D66}" destId="{DE4C3E14-4F83-4457-B224-7199F243F72A}" srcOrd="7" destOrd="0" presId="urn:microsoft.com/office/officeart/2016/7/layout/VerticalHollowActionList"/>
    <dgm:cxn modelId="{3BA2FB36-D9DD-4CF5-8139-CE9D5842B3FA}" type="presParOf" srcId="{F2E79907-8DE9-4A93-AFB8-43B472A25D66}" destId="{6A21D246-BDC2-4354-B5F3-EE15FE037CB5}" srcOrd="8" destOrd="0" presId="urn:microsoft.com/office/officeart/2016/7/layout/VerticalHollowActionList"/>
    <dgm:cxn modelId="{CB1A7AF7-DA94-41AF-B342-1A6680E00FB9}" type="presParOf" srcId="{6A21D246-BDC2-4354-B5F3-EE15FE037CB5}" destId="{BE94CFDC-24EE-4D7E-BFA4-AF2EC163BDB2}" srcOrd="0" destOrd="0" presId="urn:microsoft.com/office/officeart/2016/7/layout/VerticalHollowActionList"/>
    <dgm:cxn modelId="{16F6ADEE-D1D6-4F1C-8DA9-F6749D577CA4}" type="presParOf" srcId="{6A21D246-BDC2-4354-B5F3-EE15FE037CB5}" destId="{57764CCF-BAD3-4215-885E-CADAD5508086}" srcOrd="1" destOrd="0" presId="urn:microsoft.com/office/officeart/2016/7/layout/VerticalHollowActionList"/>
    <dgm:cxn modelId="{AF67A3F7-6C19-4219-9FBB-BCF7B971E252}" type="presParOf" srcId="{F2E79907-8DE9-4A93-AFB8-43B472A25D66}" destId="{BB691DF7-7A49-4E8B-8348-085A2F1144BA}" srcOrd="9" destOrd="0" presId="urn:microsoft.com/office/officeart/2016/7/layout/VerticalHollowActionList"/>
    <dgm:cxn modelId="{B226EDB1-65D7-4FC9-B990-D08CBD14CBE5}" type="presParOf" srcId="{F2E79907-8DE9-4A93-AFB8-43B472A25D66}" destId="{7584CFEA-64EE-4AB6-B9E5-62C9CA2B503C}" srcOrd="10" destOrd="0" presId="urn:microsoft.com/office/officeart/2016/7/layout/VerticalHollowActionList"/>
    <dgm:cxn modelId="{EFF9DDA7-6341-44AE-B233-3AFCC4BFF155}" type="presParOf" srcId="{7584CFEA-64EE-4AB6-B9E5-62C9CA2B503C}" destId="{6E236730-22BC-4776-BD71-8644624B48D6}" srcOrd="0" destOrd="0" presId="urn:microsoft.com/office/officeart/2016/7/layout/VerticalHollowActionList"/>
    <dgm:cxn modelId="{C5B76B74-03A2-4748-BA14-2A73ECC72A53}" type="presParOf" srcId="{7584CFEA-64EE-4AB6-B9E5-62C9CA2B503C}" destId="{AEF2E877-FDBD-41CD-A5F7-F3A9B776CCA1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A977F-C1FD-4134-BD6F-8EBFFAFE8EC4}">
      <dsp:nvSpPr>
        <dsp:cNvPr id="0" name=""/>
        <dsp:cNvSpPr/>
      </dsp:nvSpPr>
      <dsp:spPr>
        <a:xfrm>
          <a:off x="3080" y="374148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D22FA-D088-4239-93A6-74290545A2DB}">
      <dsp:nvSpPr>
        <dsp:cNvPr id="0" name=""/>
        <dsp:cNvSpPr/>
      </dsp:nvSpPr>
      <dsp:spPr>
        <a:xfrm>
          <a:off x="247486" y="606333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u="sng" kern="1200">
              <a:latin typeface="EB Garamond" panose="00000500000000000000" pitchFamily="2" charset="0"/>
              <a:ea typeface="EB Garamond" panose="00000500000000000000" pitchFamily="2" charset="0"/>
            </a:rPr>
            <a:t>Title of Presentation</a:t>
          </a:r>
          <a:endParaRPr lang="en-US" sz="1500" b="1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88396" y="647243"/>
        <a:ext cx="2117829" cy="1314957"/>
      </dsp:txXfrm>
    </dsp:sp>
    <dsp:sp modelId="{0A7D88A2-7736-4462-AD15-5F23B6233FBE}">
      <dsp:nvSpPr>
        <dsp:cNvPr id="0" name=""/>
        <dsp:cNvSpPr/>
      </dsp:nvSpPr>
      <dsp:spPr>
        <a:xfrm>
          <a:off x="2691541" y="374148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2FAB8E-6780-4E82-B557-75B48BB5A383}">
      <dsp:nvSpPr>
        <dsp:cNvPr id="0" name=""/>
        <dsp:cNvSpPr/>
      </dsp:nvSpPr>
      <dsp:spPr>
        <a:xfrm>
          <a:off x="2935947" y="606333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>
              <a:latin typeface="EB Garamond" panose="00000500000000000000" pitchFamily="2" charset="0"/>
              <a:ea typeface="EB Garamond" panose="00000500000000000000" pitchFamily="2" charset="0"/>
            </a:rPr>
            <a:t>Building Inclusive Pathways to Decent Work and Livelihoods for Persons with Disabilities in Chattogram, Bangladesh</a:t>
          </a:r>
        </a:p>
      </dsp:txBody>
      <dsp:txXfrm>
        <a:off x="2976857" y="647243"/>
        <a:ext cx="2117829" cy="1314957"/>
      </dsp:txXfrm>
    </dsp:sp>
    <dsp:sp modelId="{AE72A1F5-788A-4529-8E14-9E321B1F7A30}">
      <dsp:nvSpPr>
        <dsp:cNvPr id="0" name=""/>
        <dsp:cNvSpPr/>
      </dsp:nvSpPr>
      <dsp:spPr>
        <a:xfrm>
          <a:off x="5380002" y="374148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7BE33-DDBF-44B4-A6B4-A815914C80AA}">
      <dsp:nvSpPr>
        <dsp:cNvPr id="0" name=""/>
        <dsp:cNvSpPr/>
      </dsp:nvSpPr>
      <dsp:spPr>
        <a:xfrm>
          <a:off x="5624408" y="606333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u="sng" kern="1200">
              <a:latin typeface="EB Garamond" panose="00000500000000000000" pitchFamily="2" charset="0"/>
              <a:ea typeface="EB Garamond" panose="00000500000000000000" pitchFamily="2" charset="0"/>
            </a:rPr>
            <a:t>Thematic Areas</a:t>
          </a:r>
          <a:endParaRPr lang="en-US" sz="1500" b="1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5665318" y="647243"/>
        <a:ext cx="2117829" cy="1314957"/>
      </dsp:txXfrm>
    </dsp:sp>
    <dsp:sp modelId="{283594E7-BE5D-4EDD-A5FA-DCB3EA464FE9}">
      <dsp:nvSpPr>
        <dsp:cNvPr id="0" name=""/>
        <dsp:cNvSpPr/>
      </dsp:nvSpPr>
      <dsp:spPr>
        <a:xfrm>
          <a:off x="8068463" y="374148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CF986-36D7-45D4-81B2-040E376B7652}">
      <dsp:nvSpPr>
        <dsp:cNvPr id="0" name=""/>
        <dsp:cNvSpPr/>
      </dsp:nvSpPr>
      <dsp:spPr>
        <a:xfrm>
          <a:off x="8312869" y="606333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i="1" kern="1200">
              <a:latin typeface="EB Garamond" panose="00000500000000000000" pitchFamily="2" charset="0"/>
              <a:ea typeface="EB Garamond" panose="00000500000000000000" pitchFamily="2" charset="0"/>
            </a:rPr>
            <a:t>Decent Work, Sustainable Livelihood, Social Protection, </a:t>
          </a:r>
          <a:endParaRPr lang="en-US" sz="1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8353779" y="647243"/>
        <a:ext cx="2117829" cy="13149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936E9-4990-49C2-81EC-8FE25460390B}">
      <dsp:nvSpPr>
        <dsp:cNvPr id="0" name=""/>
        <dsp:cNvSpPr/>
      </dsp:nvSpPr>
      <dsp:spPr>
        <a:xfrm>
          <a:off x="0" y="1846"/>
          <a:ext cx="6945559" cy="692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1" kern="1200" dirty="0">
              <a:latin typeface="EB Garamond" panose="00000500000000000000" pitchFamily="2" charset="0"/>
              <a:ea typeface="EB Garamond" panose="00000500000000000000" pitchFamily="2" charset="0"/>
            </a:rPr>
            <a:t>Inclusive Finance Program</a:t>
          </a:r>
          <a:endParaRPr lang="en-US" sz="24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3812" y="35658"/>
        <a:ext cx="6877935" cy="625016"/>
      </dsp:txXfrm>
    </dsp:sp>
    <dsp:sp modelId="{3E45262E-CB8B-47DD-A973-B7FA0114BCDD}">
      <dsp:nvSpPr>
        <dsp:cNvPr id="0" name=""/>
        <dsp:cNvSpPr/>
      </dsp:nvSpPr>
      <dsp:spPr>
        <a:xfrm>
          <a:off x="0" y="801046"/>
          <a:ext cx="6945559" cy="69264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1" kern="1200" dirty="0">
              <a:latin typeface="EB Garamond" panose="00000500000000000000" pitchFamily="2" charset="0"/>
              <a:ea typeface="EB Garamond" panose="00000500000000000000" pitchFamily="2" charset="0"/>
            </a:rPr>
            <a:t>Intervention </a:t>
          </a:r>
          <a:endParaRPr lang="en-US" sz="22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3812" y="834858"/>
        <a:ext cx="6877935" cy="625016"/>
      </dsp:txXfrm>
    </dsp:sp>
    <dsp:sp modelId="{A58FDF17-29C9-4D6A-B07E-7CCEADEA9DB8}">
      <dsp:nvSpPr>
        <dsp:cNvPr id="0" name=""/>
        <dsp:cNvSpPr/>
      </dsp:nvSpPr>
      <dsp:spPr>
        <a:xfrm>
          <a:off x="0" y="1493686"/>
          <a:ext cx="6945559" cy="428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521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Formation of Self-help groups</a:t>
          </a:r>
          <a:endParaRPr lang="en-US" sz="1800" kern="1200" dirty="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>
              <a:latin typeface="EB Garamond" panose="00000500000000000000" pitchFamily="2" charset="0"/>
              <a:ea typeface="EB Garamond" panose="00000500000000000000" pitchFamily="2" charset="0"/>
            </a:rPr>
            <a:t>S</a:t>
          </a: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trengthening of OPDs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>
              <a:latin typeface="EB Garamond" panose="00000500000000000000" pitchFamily="2" charset="0"/>
              <a:ea typeface="EB Garamond" panose="00000500000000000000" pitchFamily="2" charset="0"/>
            </a:rPr>
            <a:t>Awareness Session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Savings services</a:t>
          </a:r>
          <a:r>
            <a:rPr lang="en-US" sz="1800" b="1" kern="120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Training (Business and entrepreneurship &amp; Leadership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Assistive devices support 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>
              <a:latin typeface="EB Garamond" panose="00000500000000000000" pitchFamily="2" charset="0"/>
              <a:ea typeface="EB Garamond" panose="00000500000000000000" pitchFamily="2" charset="0"/>
            </a:rPr>
            <a:t>S</a:t>
          </a: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oft loans support 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Physiotherapy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>
              <a:latin typeface="EB Garamond" panose="00000500000000000000" pitchFamily="2" charset="0"/>
              <a:ea typeface="EB Garamond" panose="00000500000000000000" pitchFamily="2" charset="0"/>
            </a:rPr>
            <a:t>M</a:t>
          </a: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edical support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Grants for livelihood activities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Market linkage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House visit and follow up  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0" y="1493686"/>
        <a:ext cx="6945559" cy="4289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EEA78-2F21-4ED6-A5BF-58BE397EC394}">
      <dsp:nvSpPr>
        <dsp:cNvPr id="0" name=""/>
        <dsp:cNvSpPr/>
      </dsp:nvSpPr>
      <dsp:spPr>
        <a:xfrm>
          <a:off x="2050100" y="1316103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258000" y="1359472"/>
        <a:ext cx="23494" cy="4703"/>
      </dsp:txXfrm>
    </dsp:sp>
    <dsp:sp modelId="{3BABA657-9DC5-4425-AD35-33569662363F}">
      <dsp:nvSpPr>
        <dsp:cNvPr id="0" name=""/>
        <dsp:cNvSpPr/>
      </dsp:nvSpPr>
      <dsp:spPr>
        <a:xfrm>
          <a:off x="8887" y="748920"/>
          <a:ext cx="2043013" cy="12258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EB Garamond" panose="00000500000000000000" pitchFamily="2" charset="0"/>
              <a:ea typeface="EB Garamond" panose="00000500000000000000" pitchFamily="2" charset="0"/>
            </a:rPr>
            <a:t>Recognition</a:t>
          </a:r>
          <a:endParaRPr lang="en-US" sz="24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8887" y="748920"/>
        <a:ext cx="2043013" cy="1225807"/>
      </dsp:txXfrm>
    </dsp:sp>
    <dsp:sp modelId="{80BB0EB0-A1C8-4F84-87B7-AF5679882430}">
      <dsp:nvSpPr>
        <dsp:cNvPr id="0" name=""/>
        <dsp:cNvSpPr/>
      </dsp:nvSpPr>
      <dsp:spPr>
        <a:xfrm>
          <a:off x="4563007" y="1316103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4770906" y="1359472"/>
        <a:ext cx="23494" cy="4703"/>
      </dsp:txXfrm>
    </dsp:sp>
    <dsp:sp modelId="{DCCD494A-182A-4786-95BF-7200F4A1F952}">
      <dsp:nvSpPr>
        <dsp:cNvPr id="0" name=""/>
        <dsp:cNvSpPr/>
      </dsp:nvSpPr>
      <dsp:spPr>
        <a:xfrm>
          <a:off x="2521793" y="652007"/>
          <a:ext cx="2043013" cy="14196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EB Garamond" panose="00000500000000000000" pitchFamily="2" charset="0"/>
              <a:ea typeface="EB Garamond" panose="00000500000000000000" pitchFamily="2" charset="0"/>
            </a:rPr>
            <a:t>Received international recognition from the </a:t>
          </a:r>
          <a:r>
            <a:rPr lang="en-US" sz="16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Zero Project</a:t>
          </a:r>
          <a:r>
            <a:rPr lang="en-US" sz="1600" kern="1200" dirty="0">
              <a:latin typeface="EB Garamond" panose="00000500000000000000" pitchFamily="2" charset="0"/>
              <a:ea typeface="EB Garamond" panose="00000500000000000000" pitchFamily="2" charset="0"/>
            </a:rPr>
            <a:t> for its </a:t>
          </a:r>
          <a:r>
            <a:rPr lang="en-US" sz="16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innovative and inclusive micro-enterprise model</a:t>
          </a:r>
          <a:endParaRPr lang="en-US" sz="16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521793" y="652007"/>
        <a:ext cx="2043013" cy="1419632"/>
      </dsp:txXfrm>
    </dsp:sp>
    <dsp:sp modelId="{61B96558-D86B-43D3-9ADB-2B86B272C840}">
      <dsp:nvSpPr>
        <dsp:cNvPr id="0" name=""/>
        <dsp:cNvSpPr/>
      </dsp:nvSpPr>
      <dsp:spPr>
        <a:xfrm>
          <a:off x="1030394" y="2079781"/>
          <a:ext cx="5025812" cy="439293"/>
        </a:xfrm>
        <a:custGeom>
          <a:avLst/>
          <a:gdLst/>
          <a:ahLst/>
          <a:cxnLst/>
          <a:rect l="0" t="0" r="0" b="0"/>
          <a:pathLst>
            <a:path>
              <a:moveTo>
                <a:pt x="5025812" y="0"/>
              </a:moveTo>
              <a:lnTo>
                <a:pt x="5025812" y="236746"/>
              </a:lnTo>
              <a:lnTo>
                <a:pt x="0" y="236746"/>
              </a:lnTo>
              <a:lnTo>
                <a:pt x="0" y="439293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417107" y="2297076"/>
        <a:ext cx="252386" cy="4703"/>
      </dsp:txXfrm>
    </dsp:sp>
    <dsp:sp modelId="{F520145D-5E5A-49A4-94E7-4349DCAEA3C8}">
      <dsp:nvSpPr>
        <dsp:cNvPr id="0" name=""/>
        <dsp:cNvSpPr/>
      </dsp:nvSpPr>
      <dsp:spPr>
        <a:xfrm>
          <a:off x="5034700" y="642066"/>
          <a:ext cx="2043013" cy="14395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Major Achievements (as of October 2025)</a:t>
          </a:r>
          <a:b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</a:br>
          <a:b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</a:br>
          <a:r>
            <a:rPr lang="en-US" sz="1400" kern="1200" dirty="0">
              <a:latin typeface="EB Garamond" panose="00000500000000000000" pitchFamily="2" charset="0"/>
              <a:ea typeface="EB Garamond" panose="00000500000000000000" pitchFamily="2" charset="0"/>
            </a:rPr>
            <a:t>Target  </a:t>
          </a:r>
          <a: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5,000  and </a:t>
          </a:r>
          <a:r>
            <a:rPr lang="en-US" sz="1400" kern="1200" dirty="0">
              <a:latin typeface="EB Garamond" panose="00000500000000000000" pitchFamily="2" charset="0"/>
              <a:ea typeface="EB Garamond" panose="00000500000000000000" pitchFamily="2" charset="0"/>
            </a:rPr>
            <a:t>reached 2760</a:t>
          </a:r>
          <a: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  </a:t>
          </a:r>
          <a:r>
            <a:rPr lang="en-US" sz="1400" b="1" kern="1200" dirty="0" err="1">
              <a:latin typeface="EB Garamond" panose="00000500000000000000" pitchFamily="2" charset="0"/>
              <a:ea typeface="EB Garamond" panose="00000500000000000000" pitchFamily="2" charset="0"/>
            </a:rPr>
            <a:t>PwDs</a:t>
          </a:r>
          <a:r>
            <a:rPr lang="en-US" sz="1400" kern="1200" dirty="0">
              <a:latin typeface="EB Garamond" panose="00000500000000000000" pitchFamily="2" charset="0"/>
              <a:ea typeface="EB Garamond" panose="00000500000000000000" pitchFamily="2" charset="0"/>
            </a:rPr>
            <a:t>  across </a:t>
          </a:r>
          <a:r>
            <a:rPr lang="en-US" sz="1400" b="1" kern="1200" dirty="0">
              <a:latin typeface="EB Garamond" panose="00000500000000000000" pitchFamily="2" charset="0"/>
              <a:ea typeface="EB Garamond" panose="00000500000000000000" pitchFamily="2" charset="0"/>
            </a:rPr>
            <a:t>eight districts</a:t>
          </a:r>
          <a:endParaRPr lang="en-US" sz="14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5034700" y="642066"/>
        <a:ext cx="2043013" cy="1439515"/>
      </dsp:txXfrm>
    </dsp:sp>
    <dsp:sp modelId="{4DC50B16-8126-4FD8-9EAA-48FEBB7E5F4F}">
      <dsp:nvSpPr>
        <dsp:cNvPr id="0" name=""/>
        <dsp:cNvSpPr/>
      </dsp:nvSpPr>
      <dsp:spPr>
        <a:xfrm>
          <a:off x="2050100" y="3118658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258000" y="3162026"/>
        <a:ext cx="23494" cy="4703"/>
      </dsp:txXfrm>
    </dsp:sp>
    <dsp:sp modelId="{2ED5F82C-9819-4117-B382-ACDBACBBEEAE}">
      <dsp:nvSpPr>
        <dsp:cNvPr id="0" name=""/>
        <dsp:cNvSpPr/>
      </dsp:nvSpPr>
      <dsp:spPr>
        <a:xfrm>
          <a:off x="8887" y="2551474"/>
          <a:ext cx="2043013" cy="12258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Skills training provided:</a:t>
          </a:r>
          <a:r>
            <a:rPr lang="en-US" sz="1600" b="0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6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540</a:t>
          </a:r>
          <a:r>
            <a:rPr lang="en-US" sz="1600" b="0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 PwDs</a:t>
          </a:r>
          <a:endParaRPr lang="en-US" sz="16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8887" y="2551474"/>
        <a:ext cx="2043013" cy="1225807"/>
      </dsp:txXfrm>
    </dsp:sp>
    <dsp:sp modelId="{70EF55A6-108A-4527-806A-8FD439C2C74B}">
      <dsp:nvSpPr>
        <dsp:cNvPr id="0" name=""/>
        <dsp:cNvSpPr/>
      </dsp:nvSpPr>
      <dsp:spPr>
        <a:xfrm>
          <a:off x="4563007" y="3118658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4770906" y="3162026"/>
        <a:ext cx="23494" cy="4703"/>
      </dsp:txXfrm>
    </dsp:sp>
    <dsp:sp modelId="{C0231C80-D966-41D2-B86D-3CA3A0C99EF3}">
      <dsp:nvSpPr>
        <dsp:cNvPr id="0" name=""/>
        <dsp:cNvSpPr/>
      </dsp:nvSpPr>
      <dsp:spPr>
        <a:xfrm>
          <a:off x="2521793" y="2551474"/>
          <a:ext cx="2043013" cy="12258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Leadership training:</a:t>
          </a:r>
          <a:r>
            <a:rPr lang="en-US" sz="1800" b="0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491</a:t>
          </a:r>
          <a:r>
            <a:rPr lang="en-US" sz="1800" b="0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0" i="0" kern="1200" baseline="0" dirty="0" err="1">
              <a:latin typeface="EB Garamond" panose="00000500000000000000" pitchFamily="2" charset="0"/>
              <a:ea typeface="EB Garamond" panose="00000500000000000000" pitchFamily="2" charset="0"/>
            </a:rPr>
            <a:t>PwDs</a:t>
          </a:r>
          <a:endParaRPr lang="en-US" sz="18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521793" y="2551474"/>
        <a:ext cx="2043013" cy="1225807"/>
      </dsp:txXfrm>
    </dsp:sp>
    <dsp:sp modelId="{F87F3E11-0661-4758-89F0-1805254902AD}">
      <dsp:nvSpPr>
        <dsp:cNvPr id="0" name=""/>
        <dsp:cNvSpPr/>
      </dsp:nvSpPr>
      <dsp:spPr>
        <a:xfrm>
          <a:off x="1030394" y="3775482"/>
          <a:ext cx="5025812" cy="439293"/>
        </a:xfrm>
        <a:custGeom>
          <a:avLst/>
          <a:gdLst/>
          <a:ahLst/>
          <a:cxnLst/>
          <a:rect l="0" t="0" r="0" b="0"/>
          <a:pathLst>
            <a:path>
              <a:moveTo>
                <a:pt x="5025812" y="0"/>
              </a:moveTo>
              <a:lnTo>
                <a:pt x="5025812" y="236746"/>
              </a:lnTo>
              <a:lnTo>
                <a:pt x="0" y="236746"/>
              </a:lnTo>
              <a:lnTo>
                <a:pt x="0" y="439293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417107" y="3992777"/>
        <a:ext cx="252386" cy="4703"/>
      </dsp:txXfrm>
    </dsp:sp>
    <dsp:sp modelId="{CAFC8E12-EB6B-4B87-A79A-B9964F42555A}">
      <dsp:nvSpPr>
        <dsp:cNvPr id="0" name=""/>
        <dsp:cNvSpPr/>
      </dsp:nvSpPr>
      <dsp:spPr>
        <a:xfrm>
          <a:off x="5034700" y="2551474"/>
          <a:ext cx="2043013" cy="12258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Assistive devices distributed:</a:t>
          </a:r>
          <a:r>
            <a:rPr lang="en-US" sz="1800" b="0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 2</a:t>
          </a:r>
          <a:r>
            <a:rPr lang="en-US" sz="18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16</a:t>
          </a:r>
          <a:endParaRPr lang="en-US" sz="18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5034700" y="2551474"/>
        <a:ext cx="2043013" cy="1225807"/>
      </dsp:txXfrm>
    </dsp:sp>
    <dsp:sp modelId="{07DBDA8E-B860-4C9C-BD9E-702ADA847CAF}">
      <dsp:nvSpPr>
        <dsp:cNvPr id="0" name=""/>
        <dsp:cNvSpPr/>
      </dsp:nvSpPr>
      <dsp:spPr>
        <a:xfrm>
          <a:off x="2050100" y="4814359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258000" y="4857727"/>
        <a:ext cx="23494" cy="4703"/>
      </dsp:txXfrm>
    </dsp:sp>
    <dsp:sp modelId="{465A282D-432C-4BAD-9F7D-7CE824F5A39B}">
      <dsp:nvSpPr>
        <dsp:cNvPr id="0" name=""/>
        <dsp:cNvSpPr/>
      </dsp:nvSpPr>
      <dsp:spPr>
        <a:xfrm>
          <a:off x="8887" y="4247175"/>
          <a:ext cx="2043013" cy="12258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Physiotherapy services:</a:t>
          </a:r>
          <a:r>
            <a:rPr lang="en-US" sz="1800" b="0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1800" b="1" i="0" kern="1200" baseline="0">
              <a:latin typeface="EB Garamond" panose="00000500000000000000" pitchFamily="2" charset="0"/>
              <a:ea typeface="EB Garamond" panose="00000500000000000000" pitchFamily="2" charset="0"/>
            </a:rPr>
            <a:t>2,379</a:t>
          </a:r>
          <a:endParaRPr lang="en-US" sz="18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8887" y="4247175"/>
        <a:ext cx="2043013" cy="1225807"/>
      </dsp:txXfrm>
    </dsp:sp>
    <dsp:sp modelId="{521AA16D-1858-47BB-999A-161535A28F38}">
      <dsp:nvSpPr>
        <dsp:cNvPr id="0" name=""/>
        <dsp:cNvSpPr/>
      </dsp:nvSpPr>
      <dsp:spPr>
        <a:xfrm>
          <a:off x="4563007" y="4814359"/>
          <a:ext cx="4392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293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4770906" y="4857727"/>
        <a:ext cx="23494" cy="4703"/>
      </dsp:txXfrm>
    </dsp:sp>
    <dsp:sp modelId="{1F4110CE-0FCB-482A-BFAE-F01254C21253}">
      <dsp:nvSpPr>
        <dsp:cNvPr id="0" name=""/>
        <dsp:cNvSpPr/>
      </dsp:nvSpPr>
      <dsp:spPr>
        <a:xfrm>
          <a:off x="2521793" y="4247175"/>
          <a:ext cx="2043013" cy="12258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Grants provided:</a:t>
          </a:r>
          <a:r>
            <a:rPr lang="en-US" sz="2000" b="0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 </a:t>
          </a:r>
          <a:r>
            <a:rPr lang="en-US" sz="2000" b="1" i="0" kern="1200" baseline="0" dirty="0">
              <a:latin typeface="EB Garamond" panose="00000500000000000000" pitchFamily="2" charset="0"/>
              <a:ea typeface="EB Garamond" panose="00000500000000000000" pitchFamily="2" charset="0"/>
            </a:rPr>
            <a:t>606</a:t>
          </a:r>
          <a:endParaRPr lang="en-US" sz="20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521793" y="4247175"/>
        <a:ext cx="2043013" cy="1225807"/>
      </dsp:txXfrm>
    </dsp:sp>
    <dsp:sp modelId="{CD99F707-234D-4C82-BDC4-7766E512F0E5}">
      <dsp:nvSpPr>
        <dsp:cNvPr id="0" name=""/>
        <dsp:cNvSpPr/>
      </dsp:nvSpPr>
      <dsp:spPr>
        <a:xfrm>
          <a:off x="5034700" y="4247175"/>
          <a:ext cx="2043013" cy="12258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09" tIns="105082" rIns="100109" bIns="1050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baseline="0" dirty="0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1642 </a:t>
          </a:r>
          <a:r>
            <a:rPr lang="en-US" sz="1800" b="1" i="0" kern="1200" baseline="0" dirty="0" err="1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PwDs</a:t>
          </a:r>
          <a:r>
            <a:rPr lang="en-US" sz="1800" b="1" i="0" kern="1200" baseline="0" dirty="0">
              <a:solidFill>
                <a:srgbClr val="FFFFFF"/>
              </a:solidFill>
              <a:latin typeface="EB Garamond" panose="00000500000000000000" pitchFamily="2" charset="0"/>
              <a:ea typeface="EB Garamond" panose="00000500000000000000" pitchFamily="2" charset="0"/>
              <a:cs typeface="+mn-cs"/>
            </a:rPr>
            <a:t> are actively running their own business </a:t>
          </a:r>
        </a:p>
      </dsp:txBody>
      <dsp:txXfrm>
        <a:off x="5034700" y="4247175"/>
        <a:ext cx="2043013" cy="12258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A2FE4-7F5A-4426-A30D-E5CDA2525926}">
      <dsp:nvSpPr>
        <dsp:cNvPr id="0" name=""/>
        <dsp:cNvSpPr/>
      </dsp:nvSpPr>
      <dsp:spPr>
        <a:xfrm>
          <a:off x="0" y="4867"/>
          <a:ext cx="5077649" cy="6540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>
              <a:latin typeface="EB Garamond" panose="00000500000000000000" pitchFamily="2" charset="0"/>
              <a:ea typeface="EB Garamond" panose="00000500000000000000" pitchFamily="2" charset="0"/>
            </a:rPr>
            <a:t>Achievements</a:t>
          </a:r>
          <a:endParaRPr lang="en-US" sz="26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1927" y="36794"/>
        <a:ext cx="5013795" cy="590176"/>
      </dsp:txXfrm>
    </dsp:sp>
    <dsp:sp modelId="{0EA1E3B8-240D-4725-A30A-8953E501FE8B}">
      <dsp:nvSpPr>
        <dsp:cNvPr id="0" name=""/>
        <dsp:cNvSpPr/>
      </dsp:nvSpPr>
      <dsp:spPr>
        <a:xfrm>
          <a:off x="0" y="658897"/>
          <a:ext cx="5077649" cy="269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1215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PwDs actively participate in social and community development activities.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Increased community awareness and positive attitudes toward disability.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Strengthened advocacy and leadership skills among PwDs.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Enhanced social inclusion of Persons with Disabilities (PwDs) in Sitakund.</a:t>
          </a:r>
        </a:p>
      </dsp:txBody>
      <dsp:txXfrm>
        <a:off x="0" y="658897"/>
        <a:ext cx="5077649" cy="2691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5F409-F92F-4402-B9E1-F65CB650AAE4}">
      <dsp:nvSpPr>
        <dsp:cNvPr id="0" name=""/>
        <dsp:cNvSpPr/>
      </dsp:nvSpPr>
      <dsp:spPr>
        <a:xfrm>
          <a:off x="1973411" y="-217899"/>
          <a:ext cx="2557593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Interventions:</a:t>
          </a:r>
          <a:endParaRPr lang="en-US" sz="1300" kern="1200" dirty="0"/>
        </a:p>
      </dsp:txBody>
      <dsp:txXfrm>
        <a:off x="2612809" y="200038"/>
        <a:ext cx="1278797" cy="1970275"/>
      </dsp:txXfrm>
    </dsp:sp>
    <dsp:sp modelId="{833ACBD7-FA88-47F9-979C-A403A134C82C}">
      <dsp:nvSpPr>
        <dsp:cNvPr id="0" name=""/>
        <dsp:cNvSpPr/>
      </dsp:nvSpPr>
      <dsp:spPr>
        <a:xfrm rot="3600000">
          <a:off x="4093587" y="700666"/>
          <a:ext cx="1913763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Promote digital inclusion through ICT-based learning and assistive technology.</a:t>
          </a:r>
        </a:p>
      </dsp:txBody>
      <dsp:txXfrm rot="-5400000">
        <a:off x="3878797" y="1500059"/>
        <a:ext cx="2053303" cy="956881"/>
      </dsp:txXfrm>
    </dsp:sp>
    <dsp:sp modelId="{19D4A344-FCE5-4625-9353-9AB8F1B5313D}">
      <dsp:nvSpPr>
        <dsp:cNvPr id="0" name=""/>
        <dsp:cNvSpPr/>
      </dsp:nvSpPr>
      <dsp:spPr>
        <a:xfrm rot="7200000">
          <a:off x="4034966" y="2573350"/>
          <a:ext cx="1913763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Provide digital literacy training and access to e-learning platforms.</a:t>
          </a:r>
        </a:p>
      </dsp:txBody>
      <dsp:txXfrm rot="-5400000">
        <a:off x="3820176" y="3205288"/>
        <a:ext cx="2053303" cy="956881"/>
      </dsp:txXfrm>
    </dsp:sp>
    <dsp:sp modelId="{F15F88D1-276A-4EF2-861A-B5F8944371C5}">
      <dsp:nvSpPr>
        <dsp:cNvPr id="0" name=""/>
        <dsp:cNvSpPr/>
      </dsp:nvSpPr>
      <dsp:spPr>
        <a:xfrm rot="10800000">
          <a:off x="2279785" y="3510395"/>
          <a:ext cx="2113819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Maintain an online repository of research, policies, and case studies related to disability.</a:t>
          </a:r>
        </a:p>
      </dsp:txBody>
      <dsp:txXfrm rot="10800000">
        <a:off x="2808240" y="3510395"/>
        <a:ext cx="1056909" cy="2018294"/>
      </dsp:txXfrm>
    </dsp:sp>
    <dsp:sp modelId="{7E7D92D4-DAEE-484B-B710-BE02237DB5E4}">
      <dsp:nvSpPr>
        <dsp:cNvPr id="0" name=""/>
        <dsp:cNvSpPr/>
      </dsp:nvSpPr>
      <dsp:spPr>
        <a:xfrm rot="14400000">
          <a:off x="680927" y="2578322"/>
          <a:ext cx="1913763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Support the use of assistive technologies like screen readers and speech-to-text tools.</a:t>
          </a:r>
        </a:p>
      </dsp:txBody>
      <dsp:txXfrm rot="5400000">
        <a:off x="756177" y="3210260"/>
        <a:ext cx="2053303" cy="956881"/>
      </dsp:txXfrm>
    </dsp:sp>
    <dsp:sp modelId="{DBA9CD5C-EA86-4FD4-A24A-0B80287952E8}">
      <dsp:nvSpPr>
        <dsp:cNvPr id="0" name=""/>
        <dsp:cNvSpPr/>
      </dsp:nvSpPr>
      <dsp:spPr>
        <a:xfrm rot="18000000">
          <a:off x="555685" y="689324"/>
          <a:ext cx="1913763" cy="2388212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Create networks among NGOs and stakeholders to enhance knowledge sharing.</a:t>
          </a:r>
        </a:p>
      </dsp:txBody>
      <dsp:txXfrm rot="5400000">
        <a:off x="630935" y="1488717"/>
        <a:ext cx="2053303" cy="9568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82102-FAB6-4670-B849-B1554F90130B}">
      <dsp:nvSpPr>
        <dsp:cNvPr id="0" name=""/>
        <dsp:cNvSpPr/>
      </dsp:nvSpPr>
      <dsp:spPr>
        <a:xfrm>
          <a:off x="9015" y="368095"/>
          <a:ext cx="1415571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889D24-C1BC-41AE-906E-5BED5C3874DF}">
      <dsp:nvSpPr>
        <dsp:cNvPr id="0" name=""/>
        <dsp:cNvSpPr/>
      </dsp:nvSpPr>
      <dsp:spPr>
        <a:xfrm>
          <a:off x="166300" y="517517"/>
          <a:ext cx="1415571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>
              <a:latin typeface="EB Garamond" panose="00000500000000000000" pitchFamily="2" charset="0"/>
              <a:ea typeface="EB Garamond" panose="00000500000000000000" pitchFamily="2" charset="0"/>
            </a:rPr>
            <a:t>Key Learnings:</a:t>
          </a:r>
          <a:endParaRPr lang="en-US" sz="1500" kern="120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207761" y="558978"/>
        <a:ext cx="1332649" cy="1583238"/>
      </dsp:txXfrm>
    </dsp:sp>
    <dsp:sp modelId="{AA4E8870-F832-4F5D-9A86-0ECADD790D36}">
      <dsp:nvSpPr>
        <dsp:cNvPr id="0" name=""/>
        <dsp:cNvSpPr/>
      </dsp:nvSpPr>
      <dsp:spPr>
        <a:xfrm>
          <a:off x="1715234" y="377830"/>
          <a:ext cx="1628345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C3430-8846-4053-96B1-5452DBB605EC}">
      <dsp:nvSpPr>
        <dsp:cNvPr id="0" name=""/>
        <dsp:cNvSpPr/>
      </dsp:nvSpPr>
      <dsp:spPr>
        <a:xfrm>
          <a:off x="1872520" y="527252"/>
          <a:ext cx="1628345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>
              <a:latin typeface="EB Garamond" panose="00000500000000000000" pitchFamily="2" charset="0"/>
              <a:ea typeface="EB Garamond" panose="00000500000000000000" pitchFamily="2" charset="0"/>
            </a:rPr>
            <a:t>Integrated support</a:t>
          </a:r>
          <a:r>
            <a:rPr lang="en-US" sz="1500" b="0" i="0" kern="1200" dirty="0">
              <a:latin typeface="EB Garamond" panose="00000500000000000000" pitchFamily="2" charset="0"/>
              <a:ea typeface="EB Garamond" panose="00000500000000000000" pitchFamily="2" charset="0"/>
            </a:rPr>
            <a:t> (finance + skills + inclusion + ICT + advocacy) creates stronger, sustainable outcomes.</a:t>
          </a:r>
          <a:endParaRPr lang="en-US" sz="15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1920213" y="574945"/>
        <a:ext cx="1532959" cy="1570774"/>
      </dsp:txXfrm>
    </dsp:sp>
    <dsp:sp modelId="{DA3942B5-93B2-4022-B952-CDC26317DC41}">
      <dsp:nvSpPr>
        <dsp:cNvPr id="0" name=""/>
        <dsp:cNvSpPr/>
      </dsp:nvSpPr>
      <dsp:spPr>
        <a:xfrm>
          <a:off x="3682074" y="368095"/>
          <a:ext cx="1488812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B9237-7E6F-47CA-A467-6F9496FDC594}">
      <dsp:nvSpPr>
        <dsp:cNvPr id="0" name=""/>
        <dsp:cNvSpPr/>
      </dsp:nvSpPr>
      <dsp:spPr>
        <a:xfrm>
          <a:off x="3839360" y="517517"/>
          <a:ext cx="1488812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>
              <a:latin typeface="EB Garamond" panose="00000500000000000000" pitchFamily="2" charset="0"/>
              <a:ea typeface="EB Garamond" panose="00000500000000000000" pitchFamily="2" charset="0"/>
            </a:rPr>
            <a:t>Self-help groups</a:t>
          </a:r>
          <a:r>
            <a:rPr lang="en-US" sz="1500" b="0" i="0" kern="1200" dirty="0">
              <a:latin typeface="EB Garamond" panose="00000500000000000000" pitchFamily="2" charset="0"/>
              <a:ea typeface="EB Garamond" panose="00000500000000000000" pitchFamily="2" charset="0"/>
            </a:rPr>
            <a:t> improve confidence, leadership, and financial discipline.</a:t>
          </a:r>
          <a:endParaRPr lang="en-US" sz="15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3882966" y="561123"/>
        <a:ext cx="1401600" cy="1578948"/>
      </dsp:txXfrm>
    </dsp:sp>
    <dsp:sp modelId="{BC9E6FA0-18B2-4009-A4C5-75AB9CA637E8}">
      <dsp:nvSpPr>
        <dsp:cNvPr id="0" name=""/>
        <dsp:cNvSpPr/>
      </dsp:nvSpPr>
      <dsp:spPr>
        <a:xfrm>
          <a:off x="5485458" y="368095"/>
          <a:ext cx="1720867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D27B7-D424-4D6E-AD6C-8BA05FCA34F1}">
      <dsp:nvSpPr>
        <dsp:cNvPr id="0" name=""/>
        <dsp:cNvSpPr/>
      </dsp:nvSpPr>
      <dsp:spPr>
        <a:xfrm>
          <a:off x="5642744" y="517517"/>
          <a:ext cx="1720867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>
              <a:latin typeface="EB Garamond" panose="00000500000000000000" pitchFamily="2" charset="0"/>
              <a:ea typeface="EB Garamond" panose="00000500000000000000" pitchFamily="2" charset="0"/>
            </a:rPr>
            <a:t>Accessible financial products</a:t>
          </a:r>
          <a:r>
            <a:rPr lang="en-US" sz="1500" b="0" i="0" kern="1200" dirty="0">
              <a:latin typeface="EB Garamond" panose="00000500000000000000" pitchFamily="2" charset="0"/>
              <a:ea typeface="EB Garamond" panose="00000500000000000000" pitchFamily="2" charset="0"/>
            </a:rPr>
            <a:t> (soft loans, grants, assistive devices) boost business growth and stability.</a:t>
          </a:r>
          <a:endParaRPr lang="en-US" sz="15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5691544" y="566317"/>
        <a:ext cx="1623267" cy="1568560"/>
      </dsp:txXfrm>
    </dsp:sp>
    <dsp:sp modelId="{A0E088F1-BC9A-4AF2-97C4-64A3A5D75D0F}">
      <dsp:nvSpPr>
        <dsp:cNvPr id="0" name=""/>
        <dsp:cNvSpPr/>
      </dsp:nvSpPr>
      <dsp:spPr>
        <a:xfrm>
          <a:off x="7520897" y="368095"/>
          <a:ext cx="1684260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2D5E48-61DD-4B3F-9619-2C8CBE2DA259}">
      <dsp:nvSpPr>
        <dsp:cNvPr id="0" name=""/>
        <dsp:cNvSpPr/>
      </dsp:nvSpPr>
      <dsp:spPr>
        <a:xfrm>
          <a:off x="7678183" y="517517"/>
          <a:ext cx="1684260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>
              <a:latin typeface="EB Garamond" panose="00000500000000000000" pitchFamily="2" charset="0"/>
              <a:ea typeface="EB Garamond" panose="00000500000000000000" pitchFamily="2" charset="0"/>
            </a:rPr>
            <a:t>Market-oriented skills</a:t>
          </a:r>
          <a:r>
            <a:rPr lang="en-US" sz="1500" b="0" i="0" kern="1200" dirty="0">
              <a:latin typeface="EB Garamond" panose="00000500000000000000" pitchFamily="2" charset="0"/>
              <a:ea typeface="EB Garamond" panose="00000500000000000000" pitchFamily="2" charset="0"/>
            </a:rPr>
            <a:t>   training leads to higher employment and entrepreneurship success.</a:t>
          </a:r>
          <a:endParaRPr lang="en-US" sz="15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7726983" y="566317"/>
        <a:ext cx="1586660" cy="1568560"/>
      </dsp:txXfrm>
    </dsp:sp>
    <dsp:sp modelId="{11916F1D-D369-4A11-AF69-5B2E99ABE47E}">
      <dsp:nvSpPr>
        <dsp:cNvPr id="0" name=""/>
        <dsp:cNvSpPr/>
      </dsp:nvSpPr>
      <dsp:spPr>
        <a:xfrm>
          <a:off x="9519729" y="368095"/>
          <a:ext cx="1656260" cy="1666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50693-ED65-415F-90B9-1A2DA3130073}">
      <dsp:nvSpPr>
        <dsp:cNvPr id="0" name=""/>
        <dsp:cNvSpPr/>
      </dsp:nvSpPr>
      <dsp:spPr>
        <a:xfrm>
          <a:off x="9677015" y="517517"/>
          <a:ext cx="1656260" cy="1666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dirty="0">
              <a:latin typeface="EB Garamond" panose="00000500000000000000" pitchFamily="2" charset="0"/>
              <a:ea typeface="EB Garamond" panose="00000500000000000000" pitchFamily="2" charset="0"/>
            </a:rPr>
            <a:t>Digital inclusion</a:t>
          </a:r>
          <a:r>
            <a:rPr lang="en-US" sz="1500" b="0" i="0" kern="1200" dirty="0">
              <a:latin typeface="EB Garamond" panose="00000500000000000000" pitchFamily="2" charset="0"/>
              <a:ea typeface="EB Garamond" panose="00000500000000000000" pitchFamily="2" charset="0"/>
            </a:rPr>
            <a:t> expands opportunities for education, remote work, and online income.</a:t>
          </a:r>
          <a:endParaRPr lang="en-US" sz="1500" kern="1200" dirty="0">
            <a:latin typeface="EB Garamond" panose="00000500000000000000" pitchFamily="2" charset="0"/>
            <a:ea typeface="EB Garamond" panose="00000500000000000000" pitchFamily="2" charset="0"/>
          </a:endParaRPr>
        </a:p>
      </dsp:txBody>
      <dsp:txXfrm>
        <a:off x="9725525" y="566027"/>
        <a:ext cx="1559240" cy="15691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11C689-9F2A-48EE-8765-E12533B5C0D0}">
      <dsp:nvSpPr>
        <dsp:cNvPr id="0" name=""/>
        <dsp:cNvSpPr/>
      </dsp:nvSpPr>
      <dsp:spPr>
        <a:xfrm>
          <a:off x="999545" y="574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Way Forward</a:t>
          </a:r>
        </a:p>
      </dsp:txBody>
      <dsp:txXfrm>
        <a:off x="999545" y="574"/>
        <a:ext cx="3998180" cy="747274"/>
      </dsp:txXfrm>
    </dsp:sp>
    <dsp:sp modelId="{FDB92CDE-BA75-454F-91C3-E2CE5C57F1E8}">
      <dsp:nvSpPr>
        <dsp:cNvPr id="0" name=""/>
        <dsp:cNvSpPr/>
      </dsp:nvSpPr>
      <dsp:spPr>
        <a:xfrm>
          <a:off x="4957" y="10513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Forward</a:t>
          </a:r>
        </a:p>
      </dsp:txBody>
      <dsp:txXfrm>
        <a:off x="4957" y="10513"/>
        <a:ext cx="999545" cy="747274"/>
      </dsp:txXfrm>
    </dsp:sp>
    <dsp:sp modelId="{3DC046F1-37EA-4182-AC85-834265F144EF}">
      <dsp:nvSpPr>
        <dsp:cNvPr id="0" name=""/>
        <dsp:cNvSpPr/>
      </dsp:nvSpPr>
      <dsp:spPr>
        <a:xfrm>
          <a:off x="999545" y="792686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Boost market linkages for PwD entrepreneurs</a:t>
          </a:r>
        </a:p>
      </dsp:txBody>
      <dsp:txXfrm>
        <a:off x="999545" y="792686"/>
        <a:ext cx="3998180" cy="747274"/>
      </dsp:txXfrm>
    </dsp:sp>
    <dsp:sp modelId="{D054BC8B-C109-461E-81D0-FEC520225558}">
      <dsp:nvSpPr>
        <dsp:cNvPr id="0" name=""/>
        <dsp:cNvSpPr/>
      </dsp:nvSpPr>
      <dsp:spPr>
        <a:xfrm>
          <a:off x="0" y="792686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Boost</a:t>
          </a:r>
        </a:p>
      </dsp:txBody>
      <dsp:txXfrm>
        <a:off x="0" y="792686"/>
        <a:ext cx="999545" cy="747274"/>
      </dsp:txXfrm>
    </dsp:sp>
    <dsp:sp modelId="{AF60A04F-1E2D-4A2D-821E-E13CCB583A12}">
      <dsp:nvSpPr>
        <dsp:cNvPr id="0" name=""/>
        <dsp:cNvSpPr/>
      </dsp:nvSpPr>
      <dsp:spPr>
        <a:xfrm>
          <a:off x="999545" y="1584797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Foster inclusive employment &amp; workplace accessibility</a:t>
          </a:r>
        </a:p>
      </dsp:txBody>
      <dsp:txXfrm>
        <a:off x="999545" y="1584797"/>
        <a:ext cx="3998180" cy="747274"/>
      </dsp:txXfrm>
    </dsp:sp>
    <dsp:sp modelId="{5E0F8F71-BD6D-4D9A-BF82-20939035CD9B}">
      <dsp:nvSpPr>
        <dsp:cNvPr id="0" name=""/>
        <dsp:cNvSpPr/>
      </dsp:nvSpPr>
      <dsp:spPr>
        <a:xfrm>
          <a:off x="0" y="1584797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Foster</a:t>
          </a:r>
        </a:p>
      </dsp:txBody>
      <dsp:txXfrm>
        <a:off x="0" y="1584797"/>
        <a:ext cx="999545" cy="747274"/>
      </dsp:txXfrm>
    </dsp:sp>
    <dsp:sp modelId="{802C58EE-E961-463A-B5FE-5B3EDC2D7851}">
      <dsp:nvSpPr>
        <dsp:cNvPr id="0" name=""/>
        <dsp:cNvSpPr/>
      </dsp:nvSpPr>
      <dsp:spPr>
        <a:xfrm>
          <a:off x="999545" y="2376908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Expand assistive technology &amp; digital skills</a:t>
          </a:r>
        </a:p>
      </dsp:txBody>
      <dsp:txXfrm>
        <a:off x="999545" y="2376908"/>
        <a:ext cx="3998180" cy="747274"/>
      </dsp:txXfrm>
    </dsp:sp>
    <dsp:sp modelId="{7D05902E-FD59-42E0-A9BD-354A171F379A}">
      <dsp:nvSpPr>
        <dsp:cNvPr id="0" name=""/>
        <dsp:cNvSpPr/>
      </dsp:nvSpPr>
      <dsp:spPr>
        <a:xfrm>
          <a:off x="0" y="2376908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Expand</a:t>
          </a:r>
        </a:p>
      </dsp:txBody>
      <dsp:txXfrm>
        <a:off x="0" y="2376908"/>
        <a:ext cx="999545" cy="747274"/>
      </dsp:txXfrm>
    </dsp:sp>
    <dsp:sp modelId="{57764CCF-BAD3-4215-885E-CADAD5508086}">
      <dsp:nvSpPr>
        <dsp:cNvPr id="0" name=""/>
        <dsp:cNvSpPr/>
      </dsp:nvSpPr>
      <dsp:spPr>
        <a:xfrm>
          <a:off x="999545" y="3169020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Strengthen social protection &amp; disaster resilience</a:t>
          </a:r>
        </a:p>
      </dsp:txBody>
      <dsp:txXfrm>
        <a:off x="999545" y="3169020"/>
        <a:ext cx="3998180" cy="747274"/>
      </dsp:txXfrm>
    </dsp:sp>
    <dsp:sp modelId="{BE94CFDC-24EE-4D7E-BFA4-AF2EC163BDB2}">
      <dsp:nvSpPr>
        <dsp:cNvPr id="0" name=""/>
        <dsp:cNvSpPr/>
      </dsp:nvSpPr>
      <dsp:spPr>
        <a:xfrm>
          <a:off x="0" y="3169020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Strengthen</a:t>
          </a:r>
        </a:p>
      </dsp:txBody>
      <dsp:txXfrm>
        <a:off x="0" y="3169020"/>
        <a:ext cx="999545" cy="747274"/>
      </dsp:txXfrm>
    </dsp:sp>
    <dsp:sp modelId="{AEF2E877-FDBD-41CD-A5F7-F3A9B776CCA1}">
      <dsp:nvSpPr>
        <dsp:cNvPr id="0" name=""/>
        <dsp:cNvSpPr/>
      </dsp:nvSpPr>
      <dsp:spPr>
        <a:xfrm>
          <a:off x="999545" y="3961131"/>
          <a:ext cx="3998180" cy="747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576" tIns="189808" rIns="77576" bIns="189808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EB Garamond" panose="00000500000000000000" pitchFamily="2" charset="0"/>
              <a:ea typeface="EB Garamond" panose="00000500000000000000" pitchFamily="2" charset="0"/>
            </a:rPr>
            <a:t>Reach rural communities via mobile &amp; satellite services</a:t>
          </a:r>
        </a:p>
      </dsp:txBody>
      <dsp:txXfrm>
        <a:off x="999545" y="3961131"/>
        <a:ext cx="3998180" cy="747274"/>
      </dsp:txXfrm>
    </dsp:sp>
    <dsp:sp modelId="{6E236730-22BC-4776-BD71-8644624B48D6}">
      <dsp:nvSpPr>
        <dsp:cNvPr id="0" name=""/>
        <dsp:cNvSpPr/>
      </dsp:nvSpPr>
      <dsp:spPr>
        <a:xfrm>
          <a:off x="0" y="3961131"/>
          <a:ext cx="999545" cy="7472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93" tIns="73814" rIns="52893" bIns="73814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EB Garamond" panose="00000500000000000000" pitchFamily="2" charset="0"/>
              <a:ea typeface="EB Garamond" panose="00000500000000000000" pitchFamily="2" charset="0"/>
            </a:rPr>
            <a:t>Reach</a:t>
          </a:r>
        </a:p>
      </dsp:txBody>
      <dsp:txXfrm>
        <a:off x="0" y="3961131"/>
        <a:ext cx="999545" cy="747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a2500e4d4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a2500e4d4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>
          <a:extLst>
            <a:ext uri="{FF2B5EF4-FFF2-40B4-BE49-F238E27FC236}">
              <a16:creationId xmlns:a16="http://schemas.microsoft.com/office/drawing/2014/main" id="{B6D5F14F-10EE-B5CD-2F05-C990D0627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a2500e4d40_0_27:notes">
            <a:extLst>
              <a:ext uri="{FF2B5EF4-FFF2-40B4-BE49-F238E27FC236}">
                <a16:creationId xmlns:a16="http://schemas.microsoft.com/office/drawing/2014/main" id="{230E225F-11B2-7DDF-EB84-8633C4688E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a2500e4d40_0_27:notes">
            <a:extLst>
              <a:ext uri="{FF2B5EF4-FFF2-40B4-BE49-F238E27FC236}">
                <a16:creationId xmlns:a16="http://schemas.microsoft.com/office/drawing/2014/main" id="{591F356F-DD61-D02B-6870-BCCA568C85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615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www.ypsa.org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A78289-46E2-4BA3-2833-5FE8CF08727B}"/>
              </a:ext>
            </a:extLst>
          </p:cNvPr>
          <p:cNvSpPr txBox="1"/>
          <p:nvPr/>
        </p:nvSpPr>
        <p:spPr>
          <a:xfrm>
            <a:off x="2848803" y="316322"/>
            <a:ext cx="6095170" cy="10341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 sz="2800" b="1" dirty="0">
                <a:latin typeface="EB Garamond"/>
                <a:ea typeface="EB Garamond"/>
                <a:cs typeface="EB Garamond"/>
                <a:sym typeface="EB Garamond"/>
              </a:rPr>
              <a:t>National Symposium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 sz="2000" dirty="0">
                <a:latin typeface="EB Garamond"/>
                <a:ea typeface="EB Garamond"/>
                <a:cs typeface="EB Garamond"/>
                <a:sym typeface="EB Garamond"/>
              </a:rPr>
              <a:t>in observance of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 sz="2000" dirty="0">
                <a:latin typeface="EB Garamond"/>
                <a:ea typeface="EB Garamond"/>
                <a:cs typeface="EB Garamond"/>
                <a:sym typeface="EB Garamond"/>
              </a:rPr>
              <a:t>The International Day of Persons with Disabilities</a:t>
            </a:r>
            <a:endParaRPr lang="en-US" dirty="0"/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0749D7C0-F05A-C5FE-53E8-70E60F365A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264966" y="5588986"/>
            <a:ext cx="994380" cy="10955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57B418-0828-DD6F-95AF-70D99CAE54F0}"/>
              </a:ext>
            </a:extLst>
          </p:cNvPr>
          <p:cNvSpPr txBox="1"/>
          <p:nvPr/>
        </p:nvSpPr>
        <p:spPr>
          <a:xfrm>
            <a:off x="1428750" y="5588986"/>
            <a:ext cx="8218170" cy="10955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ctr">
              <a:lnSpc>
                <a:spcPct val="90000"/>
              </a:lnSpc>
            </a:pPr>
            <a:r>
              <a:rPr lang="en-US">
                <a:latin typeface="EB Garamond" panose="00000500000000000000" pitchFamily="2" charset="0"/>
                <a:ea typeface="EB Garamond" panose="00000500000000000000" pitchFamily="2" charset="0"/>
              </a:rPr>
              <a:t>(An Organization for Sustainable Development) </a:t>
            </a:r>
          </a:p>
          <a:p>
            <a:pPr algn="ctr">
              <a:lnSpc>
                <a:spcPct val="90000"/>
              </a:lnSpc>
            </a:pPr>
            <a:r>
              <a:rPr lang="en-US" sz="1600">
                <a:latin typeface="EB Garamond" panose="00000500000000000000" pitchFamily="2" charset="0"/>
                <a:ea typeface="EB Garamond" panose="00000500000000000000" pitchFamily="2" charset="0"/>
              </a:rPr>
              <a:t>[Organization in Special Consultative Status with the United Nations Economic and Social Council (UN ECOSOC)] </a:t>
            </a:r>
          </a:p>
          <a:p>
            <a:pPr algn="ctr">
              <a:lnSpc>
                <a:spcPct val="90000"/>
              </a:lnSpc>
            </a:pPr>
            <a:r>
              <a:rPr lang="en-US" sz="1600">
                <a:latin typeface="EB Garamond" panose="00000500000000000000" pitchFamily="2" charset="0"/>
                <a:ea typeface="EB Garamond" panose="00000500000000000000" pitchFamily="2" charset="0"/>
              </a:rPr>
              <a:t>House 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# F 10(p), Block # B</a:t>
            </a:r>
            <a:r>
              <a:rPr lang="en-US" sz="1600">
                <a:latin typeface="EB Garamond" panose="00000500000000000000" pitchFamily="2" charset="0"/>
                <a:ea typeface="EB Garamond" panose="00000500000000000000" pitchFamily="2" charset="0"/>
              </a:rPr>
              <a:t>, Road 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- 13, Block-B, 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Chandgang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R/A, Chattogram, </a:t>
            </a:r>
            <a:endParaRPr lang="en-US" sz="1600" b="1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u="sng" dirty="0">
                <a:latin typeface="EB Garamond" panose="00000500000000000000" pitchFamily="2" charset="0"/>
                <a:ea typeface="EB Garamond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www.ypsa</a:t>
            </a:r>
            <a:r>
              <a:rPr lang="en-US" sz="1600" u="sng">
                <a:latin typeface="EB Garamond" panose="00000500000000000000" pitchFamily="2" charset="0"/>
                <a:ea typeface="EB Garamond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.org</a:t>
            </a:r>
            <a:r>
              <a:rPr lang="en-US" sz="1600" u="sng">
                <a:latin typeface="EB Garamond" panose="00000500000000000000" pitchFamily="2" charset="0"/>
                <a:ea typeface="EB Garamond" panose="00000500000000000000" pitchFamily="2" charset="0"/>
              </a:rPr>
              <a:t>, </a:t>
            </a:r>
            <a:r>
              <a:rPr lang="en-US" sz="1600">
                <a:latin typeface="EB Garamond" panose="00000500000000000000" pitchFamily="2" charset="0"/>
                <a:ea typeface="EB Garamond" panose="00000500000000000000" pitchFamily="2" charset="0"/>
              </a:rPr>
              <a:t>Facebook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.com /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YPSAbd</a:t>
            </a: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graphicFrame>
        <p:nvGraphicFramePr>
          <p:cNvPr id="9" name="Text Placeholder 2">
            <a:extLst>
              <a:ext uri="{FF2B5EF4-FFF2-40B4-BE49-F238E27FC236}">
                <a16:creationId xmlns:a16="http://schemas.microsoft.com/office/drawing/2014/main" id="{EFEF7CB1-043A-365C-7325-778B3F44CA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3068914"/>
              </p:ext>
            </p:extLst>
          </p:nvPr>
        </p:nvGraphicFramePr>
        <p:xfrm>
          <a:off x="838200" y="1856811"/>
          <a:ext cx="10515600" cy="2377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2A9BCB9-AF2B-E851-F338-18F631D616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12184" y="5588986"/>
            <a:ext cx="2257740" cy="109552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01BCE2-5872-6E71-6E4F-CAF8D527CF04}"/>
              </a:ext>
            </a:extLst>
          </p:cNvPr>
          <p:cNvSpPr txBox="1"/>
          <p:nvPr/>
        </p:nvSpPr>
        <p:spPr>
          <a:xfrm>
            <a:off x="2545080" y="5107379"/>
            <a:ext cx="6097904" cy="481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>
                <a:solidFill>
                  <a:srgbClr val="002060"/>
                </a:solidFill>
                <a:latin typeface="EB Garamond" panose="00000500000000000000" pitchFamily="2" charset="0"/>
                <a:ea typeface="EB Garamond" panose="00000500000000000000" pitchFamily="2" charset="0"/>
              </a:rPr>
              <a:t>Young Power in Social Action (YPSA)</a:t>
            </a:r>
            <a:endParaRPr lang="en-US" sz="2800" b="1" dirty="0">
              <a:solidFill>
                <a:srgbClr val="002060"/>
              </a:solidFill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071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A945291-9B6E-4E29-FB72-704087575CCB}"/>
              </a:ext>
            </a:extLst>
          </p:cNvPr>
          <p:cNvSpPr txBox="1"/>
          <p:nvPr/>
        </p:nvSpPr>
        <p:spPr>
          <a:xfrm>
            <a:off x="419100" y="1074509"/>
            <a:ext cx="6095170" cy="47089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b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</a:b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YPSA’s disability-inclusive livelihood model thrives on multi-stakeholder collaboration:</a:t>
            </a:r>
          </a:p>
          <a:p>
            <a:pPr>
              <a:buNone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400050" indent="-40005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Government: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Implement inclusive policies &amp; link </a:t>
            </a:r>
            <a:r>
              <a:rPr lang="en-US" sz="20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to social protection (SDG 8 &amp; 10).</a:t>
            </a:r>
          </a:p>
          <a:p>
            <a:pPr marL="400050" indent="-40005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400050" indent="-40005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NGOs &amp; Donors: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Mobilize resources, share best practices, expand inclusive finance initiatives.</a:t>
            </a:r>
          </a:p>
          <a:p>
            <a:pPr marL="400050" indent="-40005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400050" indent="-40005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Private Sector: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Promote accessible workplaces, job placements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, and internships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.</a:t>
            </a:r>
          </a:p>
          <a:p>
            <a:pPr marL="400050" indent="-40005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400050" indent="-40005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OPDs &amp; Communities: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Strengthen self-help groups, leadership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, and reduce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stigma.</a:t>
            </a:r>
          </a:p>
          <a:p>
            <a:pPr marL="400050" indent="-40005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400050" indent="-40005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Tech &amp; Education Partners: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Enhance digital literacy, assistive devices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, and remote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work access.</a:t>
            </a: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54919DE4-5867-6EA7-1C92-A10A416D74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0"/>
            <a:ext cx="785191" cy="865060"/>
          </a:xfrm>
          <a:prstGeom prst="rect">
            <a:avLst/>
          </a:prstGeom>
        </p:spPr>
      </p:pic>
      <p:graphicFrame>
        <p:nvGraphicFramePr>
          <p:cNvPr id="9" name="TextBox 4">
            <a:extLst>
              <a:ext uri="{FF2B5EF4-FFF2-40B4-BE49-F238E27FC236}">
                <a16:creationId xmlns:a16="http://schemas.microsoft.com/office/drawing/2014/main" id="{8D7D314A-E96B-CBED-909A-8E02ADB318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2088502"/>
              </p:ext>
            </p:extLst>
          </p:nvPr>
        </p:nvGraphicFramePr>
        <p:xfrm>
          <a:off x="6849718" y="1074509"/>
          <a:ext cx="4997726" cy="4708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06BA3C1-1980-BDD5-FB0F-3D896A976B3C}"/>
              </a:ext>
            </a:extLst>
          </p:cNvPr>
          <p:cNvSpPr txBox="1"/>
          <p:nvPr/>
        </p:nvSpPr>
        <p:spPr>
          <a:xfrm>
            <a:off x="837370" y="138563"/>
            <a:ext cx="11353800" cy="64633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>
                <a:latin typeface="EB Garamond" panose="00000500000000000000" pitchFamily="2" charset="0"/>
                <a:ea typeface="EB Garamond" panose="00000500000000000000" pitchFamily="2" charset="0"/>
              </a:rPr>
              <a:t>Collaboration &amp; Partnership</a:t>
            </a:r>
          </a:p>
        </p:txBody>
      </p:sp>
    </p:spTree>
    <p:extLst>
      <p:ext uri="{BB962C8B-B14F-4D97-AF65-F5344CB8AC3E}">
        <p14:creationId xmlns:p14="http://schemas.microsoft.com/office/powerpoint/2010/main" val="2796713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7" name="Freeform: Shape 106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9" name="Freeform: Shape 108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Google Shape;99;g3a2500e4d40_0_0"/>
          <p:cNvSpPr txBox="1">
            <a:spLocks noGrp="1"/>
          </p:cNvSpPr>
          <p:nvPr>
            <p:ph type="title"/>
          </p:nvPr>
        </p:nvSpPr>
        <p:spPr>
          <a:xfrm>
            <a:off x="621792" y="1161288"/>
            <a:ext cx="3386328" cy="45262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lIns="91425" tIns="45700" rIns="91425" bIns="45700" anchorCtr="0">
            <a:normAutofit/>
          </a:bodyPr>
          <a:lstStyle/>
          <a:p>
            <a:r>
              <a:rPr lang="en-US" sz="3600" b="1" dirty="0">
                <a:latin typeface="EB Garamond" panose="00000500000000000000" pitchFamily="2" charset="0"/>
                <a:ea typeface="EB Garamond" panose="00000500000000000000" pitchFamily="2" charset="0"/>
                <a:cs typeface="EB Garamond"/>
                <a:sym typeface="EB Garamond"/>
              </a:rPr>
              <a:t>YPSA’s Overview</a:t>
            </a:r>
            <a:r>
              <a:rPr lang="en-US" sz="3600" b="1" dirty="0">
                <a:latin typeface="EB Garamond" panose="00000500000000000000" pitchFamily="2" charset="0"/>
                <a:ea typeface="EB Garamond" panose="00000500000000000000" pitchFamily="2" charset="0"/>
              </a:rPr>
              <a:t>: 40 Years of Empowering for Community Development </a:t>
            </a:r>
            <a:endParaRPr lang="en-US" sz="3600" b="1" dirty="0">
              <a:latin typeface="EB Garamond" panose="00000500000000000000" pitchFamily="2" charset="0"/>
              <a:ea typeface="EB Garamond" panose="00000500000000000000" pitchFamily="2" charset="0"/>
              <a:cs typeface="EB Garamond"/>
              <a:sym typeface="EB Garamond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0" name="Google Shape;100;g3a2500e4d40_0_0"/>
          <p:cNvSpPr txBox="1">
            <a:spLocks noGrp="1"/>
          </p:cNvSpPr>
          <p:nvPr>
            <p:ph type="body" idx="1"/>
          </p:nvPr>
        </p:nvSpPr>
        <p:spPr>
          <a:xfrm>
            <a:off x="4399558" y="98298"/>
            <a:ext cx="7568648" cy="67100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lIns="91425" tIns="45700" rIns="91425" bIns="45700" anchor="ctr" anchorCtr="0">
            <a:noAutofit/>
          </a:bodyPr>
          <a:lstStyle/>
          <a:p>
            <a:pPr marL="114300" indent="0">
              <a:buNone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Inception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 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Sparked by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UN Youth Decade (1981–1990)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&amp;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International Youth Year 1985</a:t>
            </a: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Founded as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“Young Power”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on 20 May 1985, 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Sitakunda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, Chattogram</a:t>
            </a:r>
          </a:p>
          <a:p>
            <a:pPr lvl="1" algn="just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Transformed into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Young Power in Social Action (YPSA) in 1992 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— a non-profit driving sustainable development</a:t>
            </a:r>
          </a:p>
          <a:p>
            <a:endParaRPr lang="en-US" sz="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114300" indent="0">
              <a:buNone/>
            </a:pP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 </a:t>
            </a: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Disability &amp; Livelihood Focus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Builds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inclusive training centers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&amp;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accessible workplaces</a:t>
            </a: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Strengthens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economic empowerment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&amp; workforce participation of </a:t>
            </a:r>
            <a:r>
              <a:rPr lang="en-US" sz="1600" b="1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Advances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SDG 8 (Decent Work)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&amp;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SDG 10 (Reduced Inequalities)</a:t>
            </a:r>
          </a:p>
          <a:p>
            <a:endParaRPr lang="en-US" sz="9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114300" indent="0">
              <a:buNone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Collaboration &amp; Impact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Partners with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government, NGOs, and the private sector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 to create inclusive employment systems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Evidence-driven: leveraging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field insights, stakeholder interviews, and case studies</a:t>
            </a:r>
          </a:p>
          <a:p>
            <a:endParaRPr lang="en-US" sz="5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114300" indent="0">
              <a:buNone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Geographical Reach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Active across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Chattogram Division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: Chattogram, Cox’s Bazar, 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Bandarban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, 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Khagrachari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, Feni, Noakhali, </a:t>
            </a:r>
            <a:r>
              <a:rPr lang="en-US" sz="1600" dirty="0" err="1">
                <a:latin typeface="EB Garamond" panose="00000500000000000000" pitchFamily="2" charset="0"/>
                <a:ea typeface="EB Garamond" panose="00000500000000000000" pitchFamily="2" charset="0"/>
              </a:rPr>
              <a:t>Cumilla</a:t>
            </a:r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, and Chandpur and Dhaka District.</a:t>
            </a:r>
          </a:p>
          <a:p>
            <a:pPr lvl="1"/>
            <a:r>
              <a:rPr lang="en-US" sz="1600" dirty="0">
                <a:latin typeface="EB Garamond" panose="00000500000000000000" pitchFamily="2" charset="0"/>
                <a:ea typeface="EB Garamond" panose="00000500000000000000" pitchFamily="2" charset="0"/>
              </a:rPr>
              <a:t>Engages 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coastal communities, urban migrants, indigenous populations, youth, </a:t>
            </a:r>
            <a:r>
              <a:rPr lang="en-US" sz="1600" b="1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1600" b="1" dirty="0">
                <a:latin typeface="EB Garamond" panose="00000500000000000000" pitchFamily="2" charset="0"/>
                <a:ea typeface="EB Garamond" panose="00000500000000000000" pitchFamily="2" charset="0"/>
              </a:rPr>
              <a:t>, and disaster-prone households</a:t>
            </a: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A150E2B9-7FF2-B34A-2019-969EFC7BA9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22">
          <a:extLst>
            <a:ext uri="{FF2B5EF4-FFF2-40B4-BE49-F238E27FC236}">
              <a16:creationId xmlns:a16="http://schemas.microsoft.com/office/drawing/2014/main" id="{C1CF7FCC-EDE3-59B1-0517-6D8B3108D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9" name="Rectangle 128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1" name="Freeform: Shape 130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3" name="Freeform: Shape 132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Google Shape;123;g3a2500e4d40_0_27">
            <a:extLst>
              <a:ext uri="{FF2B5EF4-FFF2-40B4-BE49-F238E27FC236}">
                <a16:creationId xmlns:a16="http://schemas.microsoft.com/office/drawing/2014/main" id="{3B7D4305-D7A4-3BD0-1FB0-ED8D1A8534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8620" y="1161288"/>
            <a:ext cx="3835908" cy="4526280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EB Garamond"/>
                <a:ea typeface="EB Garamond"/>
                <a:cs typeface="EB Garamond"/>
                <a:sym typeface="EB Garamond"/>
              </a:rPr>
              <a:t>Key Achievements and Good Practices for Persons with Disabilities Initiatives 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4" name="Google Shape;124;g3a2500e4d40_0_27">
            <a:extLst>
              <a:ext uri="{FF2B5EF4-FFF2-40B4-BE49-F238E27FC236}">
                <a16:creationId xmlns:a16="http://schemas.microsoft.com/office/drawing/2014/main" id="{0FDDA564-5DCC-D390-C4B7-FD1E35B88C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818889" y="1078396"/>
            <a:ext cx="6644858" cy="4394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lIns="91425" tIns="45700" rIns="91425" bIns="45700" anchor="ctr" anchorCtr="0">
            <a:normAutofit/>
          </a:bodyPr>
          <a:lstStyle/>
          <a:p>
            <a:pPr marL="114300" indent="0">
              <a:buNone/>
            </a:pPr>
            <a:r>
              <a:rPr lang="en-US" sz="2200" b="1" dirty="0">
                <a:latin typeface="EB Garamond" panose="00000500000000000000" pitchFamily="2" charset="0"/>
                <a:ea typeface="EB Garamond" panose="00000500000000000000" pitchFamily="2" charset="0"/>
              </a:rPr>
              <a:t>Successful Inclusive livelihood models</a:t>
            </a:r>
            <a:endParaRPr lang="en-US" sz="22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/>
            <a:r>
              <a:rPr lang="en-US" sz="2200" dirty="0">
                <a:latin typeface="EB Garamond" panose="00000500000000000000" pitchFamily="2" charset="0"/>
                <a:ea typeface="EB Garamond" panose="00000500000000000000" pitchFamily="2" charset="0"/>
              </a:rPr>
              <a:t>Young Power in Social Action (YPSA) has implemented several successful inclusive livelihood models for Persons with Disabilities in Chattogram, Bangladesh. These models integrate multiple programmatic approaches:</a:t>
            </a:r>
            <a:r>
              <a:rPr lang="en-US" sz="2200" b="1" dirty="0">
                <a:latin typeface="EB Garamond" panose="00000500000000000000" pitchFamily="2" charset="0"/>
                <a:ea typeface="EB Garamond" panose="00000500000000000000" pitchFamily="2" charset="0"/>
              </a:rPr>
              <a:t> </a:t>
            </a:r>
          </a:p>
          <a:p>
            <a:r>
              <a:rPr lang="en-US" sz="2200" b="1" i="1" dirty="0">
                <a:latin typeface="EB Garamond" panose="00000500000000000000" pitchFamily="2" charset="0"/>
                <a:ea typeface="EB Garamond" panose="00000500000000000000" pitchFamily="2" charset="0"/>
              </a:rPr>
              <a:t>I</a:t>
            </a:r>
            <a:r>
              <a:rPr lang="en-US" sz="2200" i="1" dirty="0">
                <a:latin typeface="EB Garamond" panose="00000500000000000000" pitchFamily="2" charset="0"/>
                <a:ea typeface="EB Garamond" panose="00000500000000000000" pitchFamily="2" charset="0"/>
              </a:rPr>
              <a:t>nclusive Finance, </a:t>
            </a:r>
          </a:p>
          <a:p>
            <a:r>
              <a:rPr lang="en-US" sz="2200" i="1" dirty="0">
                <a:latin typeface="EB Garamond" panose="00000500000000000000" pitchFamily="2" charset="0"/>
                <a:ea typeface="EB Garamond" panose="00000500000000000000" pitchFamily="2" charset="0"/>
              </a:rPr>
              <a:t>Inclusion Works, </a:t>
            </a:r>
          </a:p>
          <a:p>
            <a:r>
              <a:rPr lang="en-US" sz="2200" i="1" dirty="0">
                <a:latin typeface="EB Garamond" panose="00000500000000000000" pitchFamily="2" charset="0"/>
                <a:ea typeface="EB Garamond" panose="00000500000000000000" pitchFamily="2" charset="0"/>
              </a:rPr>
              <a:t>Development Initiatives for Social Change (DISC),</a:t>
            </a:r>
            <a:r>
              <a:rPr lang="en-US" sz="2200" dirty="0">
                <a:latin typeface="EB Garamond" panose="00000500000000000000" pitchFamily="2" charset="0"/>
                <a:ea typeface="EB Garamond" panose="00000500000000000000" pitchFamily="2" charset="0"/>
              </a:rPr>
              <a:t> and</a:t>
            </a:r>
            <a:r>
              <a:rPr lang="en-US" sz="2200" b="1" dirty="0">
                <a:latin typeface="EB Garamond" panose="00000500000000000000" pitchFamily="2" charset="0"/>
                <a:ea typeface="EB Garamond" panose="00000500000000000000" pitchFamily="2" charset="0"/>
              </a:rPr>
              <a:t> </a:t>
            </a:r>
          </a:p>
          <a:p>
            <a:r>
              <a:rPr lang="en-US" sz="2200" i="1" dirty="0">
                <a:latin typeface="EB Garamond" panose="00000500000000000000" pitchFamily="2" charset="0"/>
                <a:ea typeface="EB Garamond" panose="00000500000000000000" pitchFamily="2" charset="0"/>
              </a:rPr>
              <a:t>ICT  </a:t>
            </a:r>
            <a:r>
              <a:rPr lang="en-US" sz="2400" dirty="0">
                <a:latin typeface="EB Garamond"/>
                <a:ea typeface="EB Garamond"/>
                <a:cs typeface="EB Garamond"/>
                <a:sym typeface="EB Garamond"/>
              </a:rPr>
              <a:t>&amp; </a:t>
            </a:r>
            <a:r>
              <a:rPr lang="en-US" sz="2200" i="1" dirty="0">
                <a:latin typeface="EB Garamond" panose="00000500000000000000" pitchFamily="2" charset="0"/>
                <a:ea typeface="EB Garamond" panose="00000500000000000000" pitchFamily="2" charset="0"/>
              </a:rPr>
              <a:t> Resource  Center  on Disabilities  (IRCD)</a:t>
            </a:r>
            <a:r>
              <a:rPr lang="en-US" sz="2200" b="1" dirty="0">
                <a:latin typeface="EB Garamond" panose="00000500000000000000" pitchFamily="2" charset="0"/>
                <a:ea typeface="EB Garamond" panose="00000500000000000000" pitchFamily="2" charset="0"/>
              </a:rPr>
              <a:t> </a:t>
            </a:r>
            <a:endParaRPr lang="en-US" sz="22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1A2F2304-5E65-6F47-CFFE-BC8D6E0280E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5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420F4-7D6A-68D1-407C-F1BBC9081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BC01CC-A32C-B590-3EF4-9E8923B9B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70" y="1154429"/>
            <a:ext cx="3418659" cy="431516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sz="3800" b="1" kern="1200" dirty="0">
                <a:solidFill>
                  <a:schemeClr val="tx1"/>
                </a:solidFill>
                <a:latin typeface="EB Garamond" panose="00000500000000000000" pitchFamily="2" charset="0"/>
                <a:ea typeface="EB Garamond" panose="00000500000000000000" pitchFamily="2" charset="0"/>
                <a:cs typeface="+mj-cs"/>
                <a:sym typeface="EB Garamond"/>
              </a:rPr>
              <a:t>Key Achievements and Good Practices  of</a:t>
            </a:r>
            <a:r>
              <a:rPr lang="en-US" sz="3800" b="1" i="1" kern="1200" dirty="0">
                <a:solidFill>
                  <a:schemeClr val="tx1"/>
                </a:solidFill>
                <a:latin typeface="EB Garamond" panose="00000500000000000000" pitchFamily="2" charset="0"/>
                <a:ea typeface="EB Garamond" panose="00000500000000000000" pitchFamily="2" charset="0"/>
                <a:cs typeface="+mj-cs"/>
              </a:rPr>
              <a:t> the Inclusive Finance Program </a:t>
            </a:r>
            <a:endParaRPr lang="en-US" sz="3800" b="1" kern="1200" dirty="0">
              <a:solidFill>
                <a:schemeClr val="tx1"/>
              </a:solidFill>
              <a:latin typeface="EB Garamond" panose="00000500000000000000" pitchFamily="2" charset="0"/>
              <a:ea typeface="EB Garamond" panose="00000500000000000000" pitchFamily="2" charset="0"/>
              <a:cs typeface="+mj-cs"/>
            </a:endParaRP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3632D83C-A378-15D0-A663-B3E8F600E3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AD23AE46-2E81-D2E1-B0B0-2D029A2EAF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0570901"/>
              </p:ext>
            </p:extLst>
          </p:nvPr>
        </p:nvGraphicFramePr>
        <p:xfrm>
          <a:off x="4602971" y="462170"/>
          <a:ext cx="6945559" cy="5784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5288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78B118-C7FA-9051-2C38-BB3BC5758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FB41BF-03A3-220D-53B1-BFA255AE5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500" b="1" kern="1200">
                <a:solidFill>
                  <a:srgbClr val="FFFFFF"/>
                </a:solidFill>
                <a:latin typeface="+mj-lt"/>
                <a:ea typeface="+mj-ea"/>
                <a:cs typeface="+mj-cs"/>
                <a:sym typeface="EB Garamond"/>
              </a:rPr>
              <a:t>Key Achievement and Good Practices  of</a:t>
            </a:r>
            <a:r>
              <a:rPr lang="en-US" sz="2500" b="1" i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Inclusive Finance Program </a:t>
            </a:r>
            <a:endParaRPr lang="en-US" sz="25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4596C181-4250-2B78-1454-15B650DF46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  <p:graphicFrame>
        <p:nvGraphicFramePr>
          <p:cNvPr id="19" name="TextBox 5">
            <a:extLst>
              <a:ext uri="{FF2B5EF4-FFF2-40B4-BE49-F238E27FC236}">
                <a16:creationId xmlns:a16="http://schemas.microsoft.com/office/drawing/2014/main" id="{0A894399-F395-3C50-E684-4209692DA6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9106409"/>
              </p:ext>
            </p:extLst>
          </p:nvPr>
        </p:nvGraphicFramePr>
        <p:xfrm>
          <a:off x="4846319" y="411480"/>
          <a:ext cx="7086601" cy="6115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2577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0E3C6-E73A-859B-558E-B70BF4B5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C8764-4AA4-D19D-5B14-61706BE70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0320" y="118905"/>
            <a:ext cx="10515600" cy="47970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>
                <a:latin typeface="EB Garamond" panose="00000500000000000000" pitchFamily="2" charset="0"/>
                <a:ea typeface="EB Garamond" panose="00000500000000000000" pitchFamily="2" charset="0"/>
                <a:cs typeface="EB Garamond"/>
                <a:sym typeface="EB Garamond"/>
              </a:rPr>
              <a:t>Key Achievement and Good Practices </a:t>
            </a:r>
            <a:r>
              <a:rPr lang="en-US" sz="2800" b="1" i="1" dirty="0">
                <a:latin typeface="EB Garamond" panose="00000500000000000000" pitchFamily="2" charset="0"/>
                <a:ea typeface="EB Garamond" panose="00000500000000000000" pitchFamily="2" charset="0"/>
              </a:rPr>
              <a:t>Inclusion </a:t>
            </a:r>
            <a:r>
              <a:rPr lang="en-US" sz="2800" b="1" i="1">
                <a:latin typeface="EB Garamond" panose="00000500000000000000" pitchFamily="2" charset="0"/>
                <a:ea typeface="EB Garamond" panose="00000500000000000000" pitchFamily="2" charset="0"/>
              </a:rPr>
              <a:t>Work Program</a:t>
            </a:r>
            <a:endParaRPr lang="en-US" sz="28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FB5084-59C4-CBC7-AFBD-29ACB9DBF243}"/>
              </a:ext>
            </a:extLst>
          </p:cNvPr>
          <p:cNvSpPr txBox="1"/>
          <p:nvPr/>
        </p:nvSpPr>
        <p:spPr>
          <a:xfrm>
            <a:off x="280670" y="979359"/>
            <a:ext cx="6668770" cy="522450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Interventions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Expands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employment and livelihood opportunities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for </a:t>
            </a:r>
            <a:r>
              <a:rPr lang="en-US" sz="18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1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Provides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vocational training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,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mentoring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, and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workplace sensitization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1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Collaborates with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local businesses, government institutions, and NGOs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to promote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inclusive hiring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05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Reduces workplace stigma through advocacy and awareness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1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Offers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market-aligned training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in: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Tailoring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Handicrafts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Food processing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Entrepreneurship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Service-sector skills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Supports employability through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soft-skills development</a:t>
            </a:r>
            <a:endParaRPr lang="en-US" sz="1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Links </a:t>
            </a:r>
            <a:r>
              <a:rPr lang="en-US" sz="18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with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microcredit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,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savings services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, and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social protection schemes</a:t>
            </a:r>
            <a:endParaRPr lang="en-US" sz="18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0F9FC8-4C59-33FB-4E63-3C26F2DF110A}"/>
              </a:ext>
            </a:extLst>
          </p:cNvPr>
          <p:cNvSpPr txBox="1"/>
          <p:nvPr/>
        </p:nvSpPr>
        <p:spPr>
          <a:xfrm>
            <a:off x="7066280" y="979359"/>
            <a:ext cx="4946650" cy="492442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Achievements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Increased employability of trained </a:t>
            </a:r>
            <a:r>
              <a:rPr lang="en-US" sz="18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in both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formal and informal sectors</a:t>
            </a:r>
          </a:p>
          <a:p>
            <a:pPr algn="just"/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Improved workplace acceptance through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sensitization sessions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with employers</a:t>
            </a:r>
          </a:p>
          <a:p>
            <a:pPr algn="just"/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Enhanced confidence, communication, and social participation among </a:t>
            </a:r>
            <a:r>
              <a:rPr lang="en-US" sz="18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endParaRPr lang="en-US" sz="1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/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Strengthened partnerships </a:t>
            </a:r>
            <a:r>
              <a:rPr lang="en-US" sz="1800">
                <a:latin typeface="EB Garamond" panose="00000500000000000000" pitchFamily="2" charset="0"/>
                <a:ea typeface="EB Garamond" panose="00000500000000000000" pitchFamily="2" charset="0"/>
              </a:rPr>
              <a:t>with the </a:t>
            </a:r>
            <a:r>
              <a:rPr lang="en-US" sz="1800" b="1">
                <a:latin typeface="EB Garamond" panose="00000500000000000000" pitchFamily="2" charset="0"/>
                <a:ea typeface="EB Garamond" panose="00000500000000000000" pitchFamily="2" charset="0"/>
              </a:rPr>
              <a:t>private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sector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for inclusive recruitment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Enabled more </a:t>
            </a:r>
            <a:r>
              <a:rPr lang="en-US" sz="18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to start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small businesses</a:t>
            </a: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 or engage in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home-based income activities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16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1800" dirty="0">
                <a:latin typeface="EB Garamond" panose="00000500000000000000" pitchFamily="2" charset="0"/>
                <a:ea typeface="EB Garamond" panose="00000500000000000000" pitchFamily="2" charset="0"/>
              </a:rPr>
              <a:t>Facilitated access to financial services and safety nets, improving </a:t>
            </a:r>
            <a:r>
              <a:rPr lang="en-US" sz="1800" b="1" dirty="0">
                <a:latin typeface="EB Garamond" panose="00000500000000000000" pitchFamily="2" charset="0"/>
                <a:ea typeface="EB Garamond" panose="00000500000000000000" pitchFamily="2" charset="0"/>
              </a:rPr>
              <a:t>economic resilience</a:t>
            </a:r>
            <a:endParaRPr lang="en-US" sz="18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D7F15D1C-D8E8-5A38-277D-D6E07C950A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5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8A3F73-B67C-71AB-AF7F-5F85DEEE1A8B}"/>
              </a:ext>
            </a:extLst>
          </p:cNvPr>
          <p:cNvSpPr txBox="1"/>
          <p:nvPr/>
        </p:nvSpPr>
        <p:spPr>
          <a:xfrm>
            <a:off x="463411" y="1458893"/>
            <a:ext cx="6315075" cy="39087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algn="just">
              <a:buNone/>
            </a:pPr>
            <a:r>
              <a:rPr lang="en-US" sz="2000" b="1">
                <a:latin typeface="EB Garamond" panose="00000500000000000000" pitchFamily="2" charset="0"/>
                <a:ea typeface="EB Garamond" panose="00000500000000000000" pitchFamily="2" charset="0"/>
              </a:rPr>
              <a:t>Interventions</a:t>
            </a:r>
            <a:endParaRPr lang="en-US" sz="20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685800" lvl="2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Address stigma and attitudinal barriers at the community 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level.</a:t>
            </a:r>
          </a:p>
          <a:p>
            <a:pPr marL="685800" lvl="2" indent="-228600" algn="just">
              <a:buFont typeface="Arial" panose="020B0604020202020204" pitchFamily="34" charset="0"/>
              <a:buChar char="•"/>
            </a:pP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Build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advocacy, communication, and leadership skills for </a:t>
            </a:r>
            <a:r>
              <a:rPr lang="en-US" sz="200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.</a:t>
            </a:r>
          </a:p>
          <a:p>
            <a:pPr marL="685800" lvl="2" indent="-228600" algn="just">
              <a:buFont typeface="Arial" panose="020B0604020202020204" pitchFamily="34" charset="0"/>
              <a:buChar char="•"/>
            </a:pP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Enable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participation in local governance (union councils, community forums, development 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committees).</a:t>
            </a:r>
          </a:p>
          <a:p>
            <a:pPr marL="685800" lvl="2" indent="-228600" algn="just">
              <a:buFont typeface="Arial" panose="020B0604020202020204" pitchFamily="34" charset="0"/>
              <a:buChar char="•"/>
            </a:pP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Conduct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awareness campaigns and community </a:t>
            </a: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engagement.</a:t>
            </a:r>
          </a:p>
          <a:p>
            <a:pPr marL="685800" lvl="2" indent="-228600" algn="just">
              <a:buFont typeface="Arial" panose="020B0604020202020204" pitchFamily="34" charset="0"/>
              <a:buChar char="•"/>
            </a:pPr>
            <a:r>
              <a:rPr lang="en-US" sz="2000">
                <a:latin typeface="EB Garamond" panose="00000500000000000000" pitchFamily="2" charset="0"/>
                <a:ea typeface="EB Garamond" panose="00000500000000000000" pitchFamily="2" charset="0"/>
              </a:rPr>
              <a:t>Collaborate 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with families and local leaders to create a supportive environment.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87BBA3-4CD8-17DE-B200-084792852ED2}"/>
              </a:ext>
            </a:extLst>
          </p:cNvPr>
          <p:cNvSpPr txBox="1"/>
          <p:nvPr/>
        </p:nvSpPr>
        <p:spPr>
          <a:xfrm>
            <a:off x="1303020" y="30908"/>
            <a:ext cx="9852659" cy="8925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b="1" dirty="0">
                <a:latin typeface="EB Garamond" panose="00000500000000000000" pitchFamily="2" charset="0"/>
                <a:ea typeface="EB Garamond" panose="00000500000000000000" pitchFamily="2" charset="0"/>
              </a:rPr>
              <a:t>DISC Program – Interventions &amp; Achievements</a:t>
            </a:r>
          </a:p>
          <a:p>
            <a:pPr algn="ctr">
              <a:buNone/>
            </a:pP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DISC (Development Initiatives for Social Change)</a:t>
            </a: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D1D66EF4-35E2-38C6-D824-09D87A4EC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  <p:graphicFrame>
        <p:nvGraphicFramePr>
          <p:cNvPr id="11" name="TextBox 6">
            <a:extLst>
              <a:ext uri="{FF2B5EF4-FFF2-40B4-BE49-F238E27FC236}">
                <a16:creationId xmlns:a16="http://schemas.microsoft.com/office/drawing/2014/main" id="{8C76B32B-8564-CFC0-370D-E11A697C6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3254432"/>
              </p:ext>
            </p:extLst>
          </p:nvPr>
        </p:nvGraphicFramePr>
        <p:xfrm>
          <a:off x="6917636" y="1919885"/>
          <a:ext cx="5077650" cy="3354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5984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B3B3E5-7AA0-6CE0-1BE5-CCB74ECD53FA}"/>
              </a:ext>
            </a:extLst>
          </p:cNvPr>
          <p:cNvSpPr txBox="1"/>
          <p:nvPr/>
        </p:nvSpPr>
        <p:spPr>
          <a:xfrm>
            <a:off x="7255565" y="1123122"/>
            <a:ext cx="4542101" cy="546431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Achievements:</a:t>
            </a:r>
          </a:p>
          <a:p>
            <a:pPr algn="just">
              <a:buNone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445 </a:t>
            </a:r>
            <a:r>
              <a:rPr lang="en-US" sz="20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 received ICT skills training.</a:t>
            </a:r>
          </a:p>
          <a:p>
            <a:pPr marL="228600" indent="-228600" algn="just"/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Increased access to online education and income-generating opportunities.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Strengthened empowerment and socio-economic participation for </a:t>
            </a:r>
            <a:r>
              <a:rPr lang="en-US" sz="20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PwDs</a:t>
            </a: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.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Youth with disabilities are doing job in different institute after completing ICT Training. 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Improved digital skills and knowledge sharing among disability stakeholders.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endParaRPr lang="en-US" sz="800" dirty="0">
              <a:latin typeface="EB Garamond" panose="00000500000000000000" pitchFamily="2" charset="0"/>
              <a:ea typeface="EB Garamond" panose="00000500000000000000" pitchFamily="2" charset="0"/>
            </a:endParaRP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EB Garamond" panose="00000500000000000000" pitchFamily="2" charset="0"/>
                <a:ea typeface="EB Garamond" panose="00000500000000000000" pitchFamily="2" charset="0"/>
              </a:rPr>
              <a:t>Digital Talking books are used by primary, secondary, college, and University students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EB Garamond" panose="00000500000000000000" pitchFamily="2" charset="0"/>
              <a:ea typeface="EB Garamond" panose="000005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74A38B-649B-FCE7-862C-4E6EC08BCDCC}"/>
              </a:ext>
            </a:extLst>
          </p:cNvPr>
          <p:cNvSpPr txBox="1"/>
          <p:nvPr/>
        </p:nvSpPr>
        <p:spPr>
          <a:xfrm>
            <a:off x="948691" y="69603"/>
            <a:ext cx="997839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800" b="1" dirty="0">
                <a:latin typeface="EB Garamond" panose="00000500000000000000" pitchFamily="2" charset="0"/>
                <a:ea typeface="EB Garamond" panose="00000500000000000000" pitchFamily="2" charset="0"/>
              </a:rPr>
              <a:t>IRCD Program – Interventions &amp; Achievements</a:t>
            </a:r>
          </a:p>
          <a:p>
            <a:pPr algn="ctr">
              <a:buFont typeface="Arial"/>
              <a:buNone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ICT  </a:t>
            </a: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  <a:sym typeface="EB Garamond"/>
              </a:rPr>
              <a:t>&amp; </a:t>
            </a: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 Resource  Center  on Disabilities  (IRCD) </a:t>
            </a:r>
          </a:p>
        </p:txBody>
      </p:sp>
      <p:graphicFrame>
        <p:nvGraphicFramePr>
          <p:cNvPr id="10" name="TextBox 4">
            <a:extLst>
              <a:ext uri="{FF2B5EF4-FFF2-40B4-BE49-F238E27FC236}">
                <a16:creationId xmlns:a16="http://schemas.microsoft.com/office/drawing/2014/main" id="{6B240355-47D6-C18F-6D13-09185B33F0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0024293"/>
              </p:ext>
            </p:extLst>
          </p:nvPr>
        </p:nvGraphicFramePr>
        <p:xfrm>
          <a:off x="319294" y="1028700"/>
          <a:ext cx="6504416" cy="5680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7A62F70F-3D2E-1ACA-69B8-AF1A10D39B2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360F7B-891A-FE95-0FC3-A407217025A8}"/>
              </a:ext>
            </a:extLst>
          </p:cNvPr>
          <p:cNvSpPr txBox="1"/>
          <p:nvPr/>
        </p:nvSpPr>
        <p:spPr>
          <a:xfrm>
            <a:off x="2919992" y="3520937"/>
            <a:ext cx="1303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EB Garamond" panose="00000500000000000000" pitchFamily="2" charset="0"/>
                <a:ea typeface="EB Garamond" panose="00000500000000000000" pitchFamily="2" charset="0"/>
              </a:rPr>
              <a:t>IRCD</a:t>
            </a:r>
          </a:p>
        </p:txBody>
      </p:sp>
    </p:spTree>
    <p:extLst>
      <p:ext uri="{BB962C8B-B14F-4D97-AF65-F5344CB8AC3E}">
        <p14:creationId xmlns:p14="http://schemas.microsoft.com/office/powerpoint/2010/main" val="202456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E903EE2-BF9A-09C2-2D6D-6D178C4E2A81}"/>
              </a:ext>
            </a:extLst>
          </p:cNvPr>
          <p:cNvSpPr txBox="1"/>
          <p:nvPr/>
        </p:nvSpPr>
        <p:spPr>
          <a:xfrm>
            <a:off x="622434" y="3429000"/>
            <a:ext cx="11075921" cy="31159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000" b="1" dirty="0">
                <a:latin typeface="EB Garamond" panose="00000500000000000000" pitchFamily="2" charset="0"/>
                <a:ea typeface="EB Garamond" panose="00000500000000000000" pitchFamily="2" charset="0"/>
              </a:rPr>
              <a:t>Key Challenges </a:t>
            </a:r>
          </a:p>
          <a:p>
            <a:pPr marL="4572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Social stigma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 from families, employers, and communities' limits participation.</a:t>
            </a:r>
          </a:p>
          <a:p>
            <a:pPr marL="4572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Poor accessibility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 in workplaces and public facilities restricts mobility and employment.</a:t>
            </a:r>
          </a:p>
          <a:p>
            <a:pPr marL="4572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Limited access to finance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 as banks/MFIs hesitate to lend without collateral.</a:t>
            </a:r>
          </a:p>
          <a:p>
            <a:pPr marL="4572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Economic instability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 (inflation, market shocks) affects </a:t>
            </a:r>
            <a:r>
              <a:rPr lang="en-US" sz="2400" dirty="0" err="1">
                <a:latin typeface="EB Garamond" panose="00000500000000000000" pitchFamily="2" charset="0"/>
                <a:ea typeface="EB Garamond" panose="00000500000000000000" pitchFamily="2" charset="0"/>
              </a:rPr>
              <a:t>PwD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-led enterprises.</a:t>
            </a:r>
          </a:p>
          <a:p>
            <a:pPr marL="4572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EB Garamond" panose="00000500000000000000" pitchFamily="2" charset="0"/>
                <a:ea typeface="EB Garamond" panose="00000500000000000000" pitchFamily="2" charset="0"/>
              </a:rPr>
              <a:t>Digital divide</a:t>
            </a:r>
            <a:r>
              <a:rPr lang="en-US" sz="2400" dirty="0">
                <a:latin typeface="EB Garamond" panose="00000500000000000000" pitchFamily="2" charset="0"/>
                <a:ea typeface="EB Garamond" panose="00000500000000000000" pitchFamily="2" charset="0"/>
              </a:rPr>
              <a:t> persists, especially in rural areas, reducing ICT engagement.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1C386B-EE19-5229-C8AC-9E4C5B599796}"/>
              </a:ext>
            </a:extLst>
          </p:cNvPr>
          <p:cNvSpPr txBox="1"/>
          <p:nvPr/>
        </p:nvSpPr>
        <p:spPr>
          <a:xfrm>
            <a:off x="912333" y="46230"/>
            <a:ext cx="1071189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800" b="1" dirty="0">
                <a:latin typeface="EB Garamond" panose="00000500000000000000" pitchFamily="2" charset="0"/>
                <a:ea typeface="EB Garamond" panose="00000500000000000000" pitchFamily="2" charset="0"/>
              </a:rPr>
              <a:t>Key Learnings and Challenges </a:t>
            </a:r>
          </a:p>
        </p:txBody>
      </p:sp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31C52709-D6BC-35E6-7C2A-0A1D3AB35C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428" r="-2" b="6906"/>
          <a:stretch>
            <a:fillRect/>
          </a:stretch>
        </p:blipFill>
        <p:spPr>
          <a:xfrm>
            <a:off x="0" y="-1"/>
            <a:ext cx="838200" cy="923461"/>
          </a:xfrm>
          <a:prstGeom prst="rect">
            <a:avLst/>
          </a:prstGeom>
        </p:spPr>
      </p:pic>
      <p:graphicFrame>
        <p:nvGraphicFramePr>
          <p:cNvPr id="10" name="TextBox 4">
            <a:extLst>
              <a:ext uri="{FF2B5EF4-FFF2-40B4-BE49-F238E27FC236}">
                <a16:creationId xmlns:a16="http://schemas.microsoft.com/office/drawing/2014/main" id="{DD8F0348-22F0-2AC6-4FA0-A8FE288EC4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3223363"/>
              </p:ext>
            </p:extLst>
          </p:nvPr>
        </p:nvGraphicFramePr>
        <p:xfrm>
          <a:off x="356064" y="877227"/>
          <a:ext cx="11342291" cy="2551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727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1141</Words>
  <Application>Microsoft Office PowerPoint</Application>
  <PresentationFormat>Widescreen</PresentationFormat>
  <Paragraphs>164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EB Garamond</vt:lpstr>
      <vt:lpstr>Play</vt:lpstr>
      <vt:lpstr>Calibri</vt:lpstr>
      <vt:lpstr>Arial</vt:lpstr>
      <vt:lpstr>Office Theme</vt:lpstr>
      <vt:lpstr>PowerPoint Presentation</vt:lpstr>
      <vt:lpstr>YPSA’s Overview: 40 Years of Empowering for Community Development </vt:lpstr>
      <vt:lpstr>Key Achievements and Good Practices for Persons with Disabilities Initiatives </vt:lpstr>
      <vt:lpstr>Key Achievements and Good Practices  of the Inclusive Finance Program </vt:lpstr>
      <vt:lpstr>Key Achievement and Good Practices  of Inclusive Finance Program </vt:lpstr>
      <vt:lpstr>Key Achievement and Good Practices Inclusion Work Program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Arju Afrin Kathy</dc:creator>
  <cp:lastModifiedBy>Newaz Mahmud</cp:lastModifiedBy>
  <cp:revision>52</cp:revision>
  <dcterms:created xsi:type="dcterms:W3CDTF">2025-11-10T10:47:37Z</dcterms:created>
  <dcterms:modified xsi:type="dcterms:W3CDTF">2025-12-01T11:02:14Z</dcterms:modified>
</cp:coreProperties>
</file>