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67" r:id="rId5"/>
    <p:sldId id="270" r:id="rId6"/>
    <p:sldId id="271" r:id="rId7"/>
    <p:sldId id="269" r:id="rId8"/>
    <p:sldId id="263" r:id="rId9"/>
    <p:sldId id="262" r:id="rId10"/>
  </p:sldIdLst>
  <p:sldSz cx="12192000" cy="6858000"/>
  <p:notesSz cx="6858000" cy="9144000"/>
  <p:embeddedFontLst>
    <p:embeddedFont>
      <p:font typeface="EB Garamond" panose="00000500000000000000" pitchFamily="2" charset="0"/>
      <p:regular r:id="rId12"/>
      <p:bold r:id="rId13"/>
      <p:italic r:id="rId14"/>
      <p:boldItalic r:id="rId15"/>
    </p:embeddedFont>
    <p:embeddedFont>
      <p:font typeface="Play" panose="020B0604020202020204"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i5U7St01Xk72C7xmsQ9CdpO/7E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94660"/>
  </p:normalViewPr>
  <p:slideViewPr>
    <p:cSldViewPr snapToGrid="0">
      <p:cViewPr varScale="1">
        <p:scale>
          <a:sx n="59" d="100"/>
          <a:sy n="59" d="100"/>
        </p:scale>
        <p:origin x="10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5CC798-AE2F-4E69-8F07-F52969527CB4}"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n-US"/>
        </a:p>
      </dgm:t>
    </dgm:pt>
    <dgm:pt modelId="{74F5E89B-23C5-4C06-9537-1FF4A0A973B1}">
      <dgm:prSet phldrT="[Text]" custT="1"/>
      <dgm:spPr/>
      <dgm:t>
        <a:bodyPr/>
        <a:lstStyle/>
        <a:p>
          <a:r>
            <a:rPr lang="en-US" sz="1600" dirty="0">
              <a:solidFill>
                <a:schemeClr val="tx1"/>
              </a:solidFill>
              <a:latin typeface="EB Garamond" panose="020B0604020202020204" charset="0"/>
              <a:ea typeface="EB Garamond" panose="020B0604020202020204" charset="0"/>
              <a:cs typeface="EB Garamond" panose="020B0604020202020204" charset="0"/>
            </a:rPr>
            <a:t>Conduct accessibility audit of 18 IFCs with universal design guidelines, BNBC 2020 </a:t>
          </a:r>
        </a:p>
      </dgm:t>
    </dgm:pt>
    <dgm:pt modelId="{265800E4-0303-4C45-BEB1-03F94BE93900}" type="parTrans" cxnId="{E5BCCE1D-CE49-4DD3-A925-E4196336073A}">
      <dgm:prSet/>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D6474EEB-4CC9-417B-9030-0AB3F09EA8A3}" type="sibTrans" cxnId="{E5BCCE1D-CE49-4DD3-A925-E4196336073A}">
      <dgm:prSet custT="1"/>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52C445ED-D42B-4232-8C42-89422EE80862}">
      <dgm:prSet custT="1"/>
      <dgm:spPr/>
      <dgm:t>
        <a:bodyPr/>
        <a:lstStyle/>
        <a:p>
          <a:r>
            <a:rPr lang="en-US" sz="1600" dirty="0">
              <a:solidFill>
                <a:schemeClr val="tx1"/>
              </a:solidFill>
              <a:latin typeface="EB Garamond" panose="020B0604020202020204" charset="0"/>
              <a:ea typeface="EB Garamond" panose="020B0604020202020204" charset="0"/>
              <a:cs typeface="EB Garamond" panose="020B0604020202020204" charset="0"/>
            </a:rPr>
            <a:t>Engage experienced technical persons (Civil Engineers, Informational Accessibility Expert, Disability Inclusion Expert) and different types of disabilities</a:t>
          </a:r>
        </a:p>
      </dgm:t>
    </dgm:pt>
    <dgm:pt modelId="{E3FE07BC-EB99-4C50-A7B9-FC60A43FF984}" type="parTrans" cxnId="{CDADF280-CF54-4665-83D1-E6EFBA5A5F72}">
      <dgm:prSet/>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C2030395-9B54-4ADA-8D5F-8CCE00C94CB3}" type="sibTrans" cxnId="{CDADF280-CF54-4665-83D1-E6EFBA5A5F72}">
      <dgm:prSet custT="1"/>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73A02207-22A0-495F-8BA6-19733D4381E2}">
      <dgm:prSet custT="1"/>
      <dgm:spPr>
        <a:solidFill>
          <a:schemeClr val="bg2">
            <a:lumMod val="75000"/>
            <a:lumOff val="25000"/>
          </a:schemeClr>
        </a:solidFill>
      </dgm:spPr>
      <dgm:t>
        <a:bodyPr/>
        <a:lstStyle/>
        <a:p>
          <a:r>
            <a:rPr lang="en-US" sz="1600" dirty="0">
              <a:solidFill>
                <a:schemeClr val="tx1"/>
              </a:solidFill>
              <a:latin typeface="EB Garamond" panose="020B0604020202020204" charset="0"/>
              <a:ea typeface="EB Garamond" panose="020B0604020202020204" charset="0"/>
              <a:cs typeface="EB Garamond" panose="020B0604020202020204" charset="0"/>
            </a:rPr>
            <a:t>Prepare comprehensive report with findings and actionable recommendations with </a:t>
          </a:r>
          <a:r>
            <a:rPr lang="en-US" sz="1600" dirty="0" err="1">
              <a:solidFill>
                <a:schemeClr val="tx1"/>
              </a:solidFill>
              <a:latin typeface="EB Garamond" panose="020B0604020202020204" charset="0"/>
              <a:ea typeface="EB Garamond" panose="020B0604020202020204" charset="0"/>
              <a:cs typeface="EB Garamond" panose="020B0604020202020204" charset="0"/>
            </a:rPr>
            <a:t>BoQ</a:t>
          </a:r>
          <a:r>
            <a:rPr lang="en-US" sz="1600" dirty="0">
              <a:solidFill>
                <a:schemeClr val="tx1"/>
              </a:solidFill>
              <a:latin typeface="EB Garamond" panose="020B0604020202020204" charset="0"/>
              <a:ea typeface="EB Garamond" panose="020B0604020202020204" charset="0"/>
              <a:cs typeface="EB Garamond" panose="020B0604020202020204" charset="0"/>
            </a:rPr>
            <a:t> and technical drawing</a:t>
          </a:r>
        </a:p>
      </dgm:t>
    </dgm:pt>
    <dgm:pt modelId="{503C2958-A243-4AB0-920D-3B206AE4E65A}" type="parTrans" cxnId="{DDB526F4-70E7-4AA2-9320-6EE4C8CDAEF2}">
      <dgm:prSet/>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0F5BA28B-5237-4672-A9FF-A196C35FDFEA}" type="sibTrans" cxnId="{DDB526F4-70E7-4AA2-9320-6EE4C8CDAEF2}">
      <dgm:prSet custT="1"/>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8CB66A0E-A8D4-4B80-ADCA-5E8443CFAB5D}">
      <dgm:prSet custT="1"/>
      <dgm:spPr>
        <a:solidFill>
          <a:schemeClr val="accent6"/>
        </a:solidFill>
      </dgm:spPr>
      <dgm:t>
        <a:bodyPr/>
        <a:lstStyle/>
        <a:p>
          <a:r>
            <a:rPr lang="en-US" sz="1600" dirty="0">
              <a:solidFill>
                <a:schemeClr val="tx1"/>
              </a:solidFill>
              <a:latin typeface="EB Garamond" panose="020B0604020202020204" charset="0"/>
              <a:ea typeface="EB Garamond" panose="020B0604020202020204" charset="0"/>
              <a:cs typeface="EB Garamond" panose="020B0604020202020204" charset="0"/>
            </a:rPr>
            <a:t>Renovated IFCs using locally made, context suited, easily available, cost effective and sustainable materials</a:t>
          </a:r>
        </a:p>
      </dgm:t>
    </dgm:pt>
    <dgm:pt modelId="{CB7B9170-EADC-4CC3-83E6-7C5D08EFFE84}" type="parTrans" cxnId="{C7F164A0-1E03-4E20-8999-FB38EA127765}">
      <dgm:prSet/>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A4BBB70B-0057-4574-B022-24C977217BEF}" type="sibTrans" cxnId="{C7F164A0-1E03-4E20-8999-FB38EA127765}">
      <dgm:prSet/>
      <dgm:spPr/>
      <dgm:t>
        <a:bodyPr/>
        <a:lstStyle/>
        <a:p>
          <a:endParaRPr lang="en-US" sz="1600">
            <a:solidFill>
              <a:schemeClr val="tx1"/>
            </a:solidFill>
            <a:latin typeface="EB Garamond" panose="020B0604020202020204" charset="0"/>
            <a:ea typeface="EB Garamond" panose="020B0604020202020204" charset="0"/>
            <a:cs typeface="EB Garamond" panose="020B0604020202020204" charset="0"/>
          </a:endParaRPr>
        </a:p>
      </dgm:t>
    </dgm:pt>
    <dgm:pt modelId="{80350A2B-7E6F-4980-92F6-4BA4AB118C20}" type="pres">
      <dgm:prSet presAssocID="{445CC798-AE2F-4E69-8F07-F52969527CB4}" presName="diagram" presStyleCnt="0">
        <dgm:presLayoutVars>
          <dgm:dir/>
          <dgm:resizeHandles val="exact"/>
        </dgm:presLayoutVars>
      </dgm:prSet>
      <dgm:spPr/>
    </dgm:pt>
    <dgm:pt modelId="{AFE79BDC-4E2B-4631-AC4E-E26A8512D1D5}" type="pres">
      <dgm:prSet presAssocID="{74F5E89B-23C5-4C06-9537-1FF4A0A973B1}" presName="node" presStyleLbl="node1" presStyleIdx="0" presStyleCnt="4">
        <dgm:presLayoutVars>
          <dgm:bulletEnabled val="1"/>
        </dgm:presLayoutVars>
      </dgm:prSet>
      <dgm:spPr/>
    </dgm:pt>
    <dgm:pt modelId="{ADAE41EF-5671-45EE-827A-A7B7F90F0023}" type="pres">
      <dgm:prSet presAssocID="{D6474EEB-4CC9-417B-9030-0AB3F09EA8A3}" presName="sibTrans" presStyleLbl="sibTrans2D1" presStyleIdx="0" presStyleCnt="3"/>
      <dgm:spPr/>
    </dgm:pt>
    <dgm:pt modelId="{5396CB5F-2A48-4E0D-B255-D876BA8474F8}" type="pres">
      <dgm:prSet presAssocID="{D6474EEB-4CC9-417B-9030-0AB3F09EA8A3}" presName="connectorText" presStyleLbl="sibTrans2D1" presStyleIdx="0" presStyleCnt="3"/>
      <dgm:spPr/>
    </dgm:pt>
    <dgm:pt modelId="{4DABDBF1-85E8-4043-B1F5-08CB664BD49D}" type="pres">
      <dgm:prSet presAssocID="{52C445ED-D42B-4232-8C42-89422EE80862}" presName="node" presStyleLbl="node1" presStyleIdx="1" presStyleCnt="4">
        <dgm:presLayoutVars>
          <dgm:bulletEnabled val="1"/>
        </dgm:presLayoutVars>
      </dgm:prSet>
      <dgm:spPr/>
    </dgm:pt>
    <dgm:pt modelId="{7C8405A3-9CE1-4C99-8BD2-41584F30DB3B}" type="pres">
      <dgm:prSet presAssocID="{C2030395-9B54-4ADA-8D5F-8CCE00C94CB3}" presName="sibTrans" presStyleLbl="sibTrans2D1" presStyleIdx="1" presStyleCnt="3"/>
      <dgm:spPr/>
    </dgm:pt>
    <dgm:pt modelId="{CFE0CDE6-28C6-4E0B-AB21-19B81C264D55}" type="pres">
      <dgm:prSet presAssocID="{C2030395-9B54-4ADA-8D5F-8CCE00C94CB3}" presName="connectorText" presStyleLbl="sibTrans2D1" presStyleIdx="1" presStyleCnt="3"/>
      <dgm:spPr/>
    </dgm:pt>
    <dgm:pt modelId="{FA0D1C0E-AFC4-4215-BDD5-CB0B4FBAA1D0}" type="pres">
      <dgm:prSet presAssocID="{73A02207-22A0-495F-8BA6-19733D4381E2}" presName="node" presStyleLbl="node1" presStyleIdx="2" presStyleCnt="4">
        <dgm:presLayoutVars>
          <dgm:bulletEnabled val="1"/>
        </dgm:presLayoutVars>
      </dgm:prSet>
      <dgm:spPr/>
    </dgm:pt>
    <dgm:pt modelId="{8288B48B-69A3-4A1B-BD47-64FA670054D4}" type="pres">
      <dgm:prSet presAssocID="{0F5BA28B-5237-4672-A9FF-A196C35FDFEA}" presName="sibTrans" presStyleLbl="sibTrans2D1" presStyleIdx="2" presStyleCnt="3"/>
      <dgm:spPr/>
    </dgm:pt>
    <dgm:pt modelId="{9C19B0E4-BE0A-4D3F-A3BD-01E4B24534B4}" type="pres">
      <dgm:prSet presAssocID="{0F5BA28B-5237-4672-A9FF-A196C35FDFEA}" presName="connectorText" presStyleLbl="sibTrans2D1" presStyleIdx="2" presStyleCnt="3"/>
      <dgm:spPr/>
    </dgm:pt>
    <dgm:pt modelId="{DC8FC290-9D33-431F-B29A-BB0385CC560F}" type="pres">
      <dgm:prSet presAssocID="{8CB66A0E-A8D4-4B80-ADCA-5E8443CFAB5D}" presName="node" presStyleLbl="node1" presStyleIdx="3" presStyleCnt="4">
        <dgm:presLayoutVars>
          <dgm:bulletEnabled val="1"/>
        </dgm:presLayoutVars>
      </dgm:prSet>
      <dgm:spPr/>
    </dgm:pt>
  </dgm:ptLst>
  <dgm:cxnLst>
    <dgm:cxn modelId="{E5BCCE1D-CE49-4DD3-A925-E4196336073A}" srcId="{445CC798-AE2F-4E69-8F07-F52969527CB4}" destId="{74F5E89B-23C5-4C06-9537-1FF4A0A973B1}" srcOrd="0" destOrd="0" parTransId="{265800E4-0303-4C45-BEB1-03F94BE93900}" sibTransId="{D6474EEB-4CC9-417B-9030-0AB3F09EA8A3}"/>
    <dgm:cxn modelId="{96841F39-0C6B-49CC-BE58-49C7E1E9C408}" type="presOf" srcId="{73A02207-22A0-495F-8BA6-19733D4381E2}" destId="{FA0D1C0E-AFC4-4215-BDD5-CB0B4FBAA1D0}" srcOrd="0" destOrd="0" presId="urn:microsoft.com/office/officeart/2005/8/layout/process5"/>
    <dgm:cxn modelId="{41FD4C3E-B079-450F-8926-A75D899321C9}" type="presOf" srcId="{74F5E89B-23C5-4C06-9537-1FF4A0A973B1}" destId="{AFE79BDC-4E2B-4631-AC4E-E26A8512D1D5}" srcOrd="0" destOrd="0" presId="urn:microsoft.com/office/officeart/2005/8/layout/process5"/>
    <dgm:cxn modelId="{4321D54A-B11F-4725-A07D-008B627D3EC6}" type="presOf" srcId="{D6474EEB-4CC9-417B-9030-0AB3F09EA8A3}" destId="{5396CB5F-2A48-4E0D-B255-D876BA8474F8}" srcOrd="1" destOrd="0" presId="urn:microsoft.com/office/officeart/2005/8/layout/process5"/>
    <dgm:cxn modelId="{B9F95D74-2C09-417C-824D-8FFBE2847B5A}" type="presOf" srcId="{C2030395-9B54-4ADA-8D5F-8CCE00C94CB3}" destId="{CFE0CDE6-28C6-4E0B-AB21-19B81C264D55}" srcOrd="1" destOrd="0" presId="urn:microsoft.com/office/officeart/2005/8/layout/process5"/>
    <dgm:cxn modelId="{CDADF280-CF54-4665-83D1-E6EFBA5A5F72}" srcId="{445CC798-AE2F-4E69-8F07-F52969527CB4}" destId="{52C445ED-D42B-4232-8C42-89422EE80862}" srcOrd="1" destOrd="0" parTransId="{E3FE07BC-EB99-4C50-A7B9-FC60A43FF984}" sibTransId="{C2030395-9B54-4ADA-8D5F-8CCE00C94CB3}"/>
    <dgm:cxn modelId="{CC72C090-1BB6-4AB8-A306-40A9ABC8EDC4}" type="presOf" srcId="{52C445ED-D42B-4232-8C42-89422EE80862}" destId="{4DABDBF1-85E8-4043-B1F5-08CB664BD49D}" srcOrd="0" destOrd="0" presId="urn:microsoft.com/office/officeart/2005/8/layout/process5"/>
    <dgm:cxn modelId="{C7F164A0-1E03-4E20-8999-FB38EA127765}" srcId="{445CC798-AE2F-4E69-8F07-F52969527CB4}" destId="{8CB66A0E-A8D4-4B80-ADCA-5E8443CFAB5D}" srcOrd="3" destOrd="0" parTransId="{CB7B9170-EADC-4CC3-83E6-7C5D08EFFE84}" sibTransId="{A4BBB70B-0057-4574-B022-24C977217BEF}"/>
    <dgm:cxn modelId="{D0321EAA-096F-4D11-AFD6-80E20D958AD1}" type="presOf" srcId="{445CC798-AE2F-4E69-8F07-F52969527CB4}" destId="{80350A2B-7E6F-4980-92F6-4BA4AB118C20}" srcOrd="0" destOrd="0" presId="urn:microsoft.com/office/officeart/2005/8/layout/process5"/>
    <dgm:cxn modelId="{7E3D01B0-6DB2-441C-A5EB-9EA6D3227AE0}" type="presOf" srcId="{C2030395-9B54-4ADA-8D5F-8CCE00C94CB3}" destId="{7C8405A3-9CE1-4C99-8BD2-41584F30DB3B}" srcOrd="0" destOrd="0" presId="urn:microsoft.com/office/officeart/2005/8/layout/process5"/>
    <dgm:cxn modelId="{DDB526F4-70E7-4AA2-9320-6EE4C8CDAEF2}" srcId="{445CC798-AE2F-4E69-8F07-F52969527CB4}" destId="{73A02207-22A0-495F-8BA6-19733D4381E2}" srcOrd="2" destOrd="0" parTransId="{503C2958-A243-4AB0-920D-3B206AE4E65A}" sibTransId="{0F5BA28B-5237-4672-A9FF-A196C35FDFEA}"/>
    <dgm:cxn modelId="{F80CC9F5-D4ED-4F6B-A500-861711F29F36}" type="presOf" srcId="{0F5BA28B-5237-4672-A9FF-A196C35FDFEA}" destId="{9C19B0E4-BE0A-4D3F-A3BD-01E4B24534B4}" srcOrd="1" destOrd="0" presId="urn:microsoft.com/office/officeart/2005/8/layout/process5"/>
    <dgm:cxn modelId="{408447F9-EA2B-4F43-83EE-D5F8621B549B}" type="presOf" srcId="{8CB66A0E-A8D4-4B80-ADCA-5E8443CFAB5D}" destId="{DC8FC290-9D33-431F-B29A-BB0385CC560F}" srcOrd="0" destOrd="0" presId="urn:microsoft.com/office/officeart/2005/8/layout/process5"/>
    <dgm:cxn modelId="{BA79C1FB-79DE-4EEA-8E3F-7447D7033971}" type="presOf" srcId="{0F5BA28B-5237-4672-A9FF-A196C35FDFEA}" destId="{8288B48B-69A3-4A1B-BD47-64FA670054D4}" srcOrd="0" destOrd="0" presId="urn:microsoft.com/office/officeart/2005/8/layout/process5"/>
    <dgm:cxn modelId="{3BF0C4FD-7EBD-413B-A2F0-9CC45859260E}" type="presOf" srcId="{D6474EEB-4CC9-417B-9030-0AB3F09EA8A3}" destId="{ADAE41EF-5671-45EE-827A-A7B7F90F0023}" srcOrd="0" destOrd="0" presId="urn:microsoft.com/office/officeart/2005/8/layout/process5"/>
    <dgm:cxn modelId="{AB6037E9-CF7E-4B5F-B129-599B05D352A8}" type="presParOf" srcId="{80350A2B-7E6F-4980-92F6-4BA4AB118C20}" destId="{AFE79BDC-4E2B-4631-AC4E-E26A8512D1D5}" srcOrd="0" destOrd="0" presId="urn:microsoft.com/office/officeart/2005/8/layout/process5"/>
    <dgm:cxn modelId="{3E42259F-0992-46FE-8AE8-D102D6A700BD}" type="presParOf" srcId="{80350A2B-7E6F-4980-92F6-4BA4AB118C20}" destId="{ADAE41EF-5671-45EE-827A-A7B7F90F0023}" srcOrd="1" destOrd="0" presId="urn:microsoft.com/office/officeart/2005/8/layout/process5"/>
    <dgm:cxn modelId="{CB41E89D-7C78-4CCB-83D9-57473D9722B0}" type="presParOf" srcId="{ADAE41EF-5671-45EE-827A-A7B7F90F0023}" destId="{5396CB5F-2A48-4E0D-B255-D876BA8474F8}" srcOrd="0" destOrd="0" presId="urn:microsoft.com/office/officeart/2005/8/layout/process5"/>
    <dgm:cxn modelId="{18FA0153-75C7-4A6E-A0F6-9D3284DA3ED0}" type="presParOf" srcId="{80350A2B-7E6F-4980-92F6-4BA4AB118C20}" destId="{4DABDBF1-85E8-4043-B1F5-08CB664BD49D}" srcOrd="2" destOrd="0" presId="urn:microsoft.com/office/officeart/2005/8/layout/process5"/>
    <dgm:cxn modelId="{8C259400-50BB-4C79-963E-C361BA47472E}" type="presParOf" srcId="{80350A2B-7E6F-4980-92F6-4BA4AB118C20}" destId="{7C8405A3-9CE1-4C99-8BD2-41584F30DB3B}" srcOrd="3" destOrd="0" presId="urn:microsoft.com/office/officeart/2005/8/layout/process5"/>
    <dgm:cxn modelId="{B9F4D8B9-A016-4A82-BF76-4C26C6E87781}" type="presParOf" srcId="{7C8405A3-9CE1-4C99-8BD2-41584F30DB3B}" destId="{CFE0CDE6-28C6-4E0B-AB21-19B81C264D55}" srcOrd="0" destOrd="0" presId="urn:microsoft.com/office/officeart/2005/8/layout/process5"/>
    <dgm:cxn modelId="{9B9B7B03-4FBE-440D-87CE-3521F6A13B0C}" type="presParOf" srcId="{80350A2B-7E6F-4980-92F6-4BA4AB118C20}" destId="{FA0D1C0E-AFC4-4215-BDD5-CB0B4FBAA1D0}" srcOrd="4" destOrd="0" presId="urn:microsoft.com/office/officeart/2005/8/layout/process5"/>
    <dgm:cxn modelId="{30886532-E43C-4D9F-8281-32494FA720A4}" type="presParOf" srcId="{80350A2B-7E6F-4980-92F6-4BA4AB118C20}" destId="{8288B48B-69A3-4A1B-BD47-64FA670054D4}" srcOrd="5" destOrd="0" presId="urn:microsoft.com/office/officeart/2005/8/layout/process5"/>
    <dgm:cxn modelId="{E679FB95-20CB-4262-8CEA-F579AC0138E6}" type="presParOf" srcId="{8288B48B-69A3-4A1B-BD47-64FA670054D4}" destId="{9C19B0E4-BE0A-4D3F-A3BD-01E4B24534B4}" srcOrd="0" destOrd="0" presId="urn:microsoft.com/office/officeart/2005/8/layout/process5"/>
    <dgm:cxn modelId="{7DFE4696-8EF0-4AA2-8C2C-000E02F985CD}" type="presParOf" srcId="{80350A2B-7E6F-4980-92F6-4BA4AB118C20}" destId="{DC8FC290-9D33-431F-B29A-BB0385CC560F}"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79BDC-4E2B-4631-AC4E-E26A8512D1D5}">
      <dsp:nvSpPr>
        <dsp:cNvPr id="0" name=""/>
        <dsp:cNvSpPr/>
      </dsp:nvSpPr>
      <dsp:spPr>
        <a:xfrm>
          <a:off x="293863" y="1682"/>
          <a:ext cx="2775525" cy="16653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EB Garamond" panose="020B0604020202020204" charset="0"/>
              <a:ea typeface="EB Garamond" panose="020B0604020202020204" charset="0"/>
              <a:cs typeface="EB Garamond" panose="020B0604020202020204" charset="0"/>
            </a:rPr>
            <a:t>Conduct accessibility audit of 18 IFCs with universal design guidelines, BNBC 2020 </a:t>
          </a:r>
        </a:p>
      </dsp:txBody>
      <dsp:txXfrm>
        <a:off x="342638" y="50457"/>
        <a:ext cx="2677975" cy="1567765"/>
      </dsp:txXfrm>
    </dsp:sp>
    <dsp:sp modelId="{ADAE41EF-5671-45EE-827A-A7B7F90F0023}">
      <dsp:nvSpPr>
        <dsp:cNvPr id="0" name=""/>
        <dsp:cNvSpPr/>
      </dsp:nvSpPr>
      <dsp:spPr>
        <a:xfrm>
          <a:off x="3313635" y="490175"/>
          <a:ext cx="588411" cy="68833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EB Garamond" panose="020B0604020202020204" charset="0"/>
            <a:ea typeface="EB Garamond" panose="020B0604020202020204" charset="0"/>
            <a:cs typeface="EB Garamond" panose="020B0604020202020204" charset="0"/>
          </a:endParaRPr>
        </a:p>
      </dsp:txBody>
      <dsp:txXfrm>
        <a:off x="3313635" y="627841"/>
        <a:ext cx="411888" cy="412998"/>
      </dsp:txXfrm>
    </dsp:sp>
    <dsp:sp modelId="{4DABDBF1-85E8-4043-B1F5-08CB664BD49D}">
      <dsp:nvSpPr>
        <dsp:cNvPr id="0" name=""/>
        <dsp:cNvSpPr/>
      </dsp:nvSpPr>
      <dsp:spPr>
        <a:xfrm>
          <a:off x="4179599" y="1682"/>
          <a:ext cx="2775525" cy="1665315"/>
        </a:xfrm>
        <a:prstGeom prst="roundRect">
          <a:avLst>
            <a:gd name="adj" fmla="val 10000"/>
          </a:avLst>
        </a:prstGeom>
        <a:solidFill>
          <a:schemeClr val="accent2">
            <a:hueOff val="2147871"/>
            <a:satOff val="-6164"/>
            <a:lumOff val="-98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EB Garamond" panose="020B0604020202020204" charset="0"/>
              <a:ea typeface="EB Garamond" panose="020B0604020202020204" charset="0"/>
              <a:cs typeface="EB Garamond" panose="020B0604020202020204" charset="0"/>
            </a:rPr>
            <a:t>Engage experienced technical persons (Civil Engineers, Informational Accessibility Expert, Disability Inclusion Expert) and different types of disabilities</a:t>
          </a:r>
        </a:p>
      </dsp:txBody>
      <dsp:txXfrm>
        <a:off x="4228374" y="50457"/>
        <a:ext cx="2677975" cy="1567765"/>
      </dsp:txXfrm>
    </dsp:sp>
    <dsp:sp modelId="{7C8405A3-9CE1-4C99-8BD2-41584F30DB3B}">
      <dsp:nvSpPr>
        <dsp:cNvPr id="0" name=""/>
        <dsp:cNvSpPr/>
      </dsp:nvSpPr>
      <dsp:spPr>
        <a:xfrm>
          <a:off x="7199371" y="490175"/>
          <a:ext cx="588411" cy="688330"/>
        </a:xfrm>
        <a:prstGeom prst="rightArrow">
          <a:avLst>
            <a:gd name="adj1" fmla="val 60000"/>
            <a:gd name="adj2" fmla="val 50000"/>
          </a:avLst>
        </a:prstGeom>
        <a:solidFill>
          <a:schemeClr val="accent2">
            <a:hueOff val="3221807"/>
            <a:satOff val="-9246"/>
            <a:lumOff val="-148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EB Garamond" panose="020B0604020202020204" charset="0"/>
            <a:ea typeface="EB Garamond" panose="020B0604020202020204" charset="0"/>
            <a:cs typeface="EB Garamond" panose="020B0604020202020204" charset="0"/>
          </a:endParaRPr>
        </a:p>
      </dsp:txBody>
      <dsp:txXfrm>
        <a:off x="7199371" y="627841"/>
        <a:ext cx="411888" cy="412998"/>
      </dsp:txXfrm>
    </dsp:sp>
    <dsp:sp modelId="{FA0D1C0E-AFC4-4215-BDD5-CB0B4FBAA1D0}">
      <dsp:nvSpPr>
        <dsp:cNvPr id="0" name=""/>
        <dsp:cNvSpPr/>
      </dsp:nvSpPr>
      <dsp:spPr>
        <a:xfrm>
          <a:off x="8065335" y="1682"/>
          <a:ext cx="2775525" cy="1665315"/>
        </a:xfrm>
        <a:prstGeom prst="roundRect">
          <a:avLst>
            <a:gd name="adj" fmla="val 10000"/>
          </a:avLst>
        </a:prstGeom>
        <a:solidFill>
          <a:schemeClr val="bg2">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EB Garamond" panose="020B0604020202020204" charset="0"/>
              <a:ea typeface="EB Garamond" panose="020B0604020202020204" charset="0"/>
              <a:cs typeface="EB Garamond" panose="020B0604020202020204" charset="0"/>
            </a:rPr>
            <a:t>Prepare comprehensive report with findings and actionable recommendations with </a:t>
          </a:r>
          <a:r>
            <a:rPr lang="en-US" sz="1600" kern="1200" dirty="0" err="1">
              <a:solidFill>
                <a:schemeClr val="tx1"/>
              </a:solidFill>
              <a:latin typeface="EB Garamond" panose="020B0604020202020204" charset="0"/>
              <a:ea typeface="EB Garamond" panose="020B0604020202020204" charset="0"/>
              <a:cs typeface="EB Garamond" panose="020B0604020202020204" charset="0"/>
            </a:rPr>
            <a:t>BoQ</a:t>
          </a:r>
          <a:r>
            <a:rPr lang="en-US" sz="1600" kern="1200" dirty="0">
              <a:solidFill>
                <a:schemeClr val="tx1"/>
              </a:solidFill>
              <a:latin typeface="EB Garamond" panose="020B0604020202020204" charset="0"/>
              <a:ea typeface="EB Garamond" panose="020B0604020202020204" charset="0"/>
              <a:cs typeface="EB Garamond" panose="020B0604020202020204" charset="0"/>
            </a:rPr>
            <a:t> and technical drawing</a:t>
          </a:r>
        </a:p>
      </dsp:txBody>
      <dsp:txXfrm>
        <a:off x="8114110" y="50457"/>
        <a:ext cx="2677975" cy="1567765"/>
      </dsp:txXfrm>
    </dsp:sp>
    <dsp:sp modelId="{8288B48B-69A3-4A1B-BD47-64FA670054D4}">
      <dsp:nvSpPr>
        <dsp:cNvPr id="0" name=""/>
        <dsp:cNvSpPr/>
      </dsp:nvSpPr>
      <dsp:spPr>
        <a:xfrm rot="5400000">
          <a:off x="9158892" y="1861285"/>
          <a:ext cx="588411" cy="688330"/>
        </a:xfrm>
        <a:prstGeom prst="rightArrow">
          <a:avLst>
            <a:gd name="adj1" fmla="val 60000"/>
            <a:gd name="adj2" fmla="val 50000"/>
          </a:avLst>
        </a:prstGeom>
        <a:solidFill>
          <a:schemeClr val="accent2">
            <a:hueOff val="6443614"/>
            <a:satOff val="-18493"/>
            <a:lumOff val="-296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EB Garamond" panose="020B0604020202020204" charset="0"/>
            <a:ea typeface="EB Garamond" panose="020B0604020202020204" charset="0"/>
            <a:cs typeface="EB Garamond" panose="020B0604020202020204" charset="0"/>
          </a:endParaRPr>
        </a:p>
      </dsp:txBody>
      <dsp:txXfrm rot="-5400000">
        <a:off x="9246599" y="1911245"/>
        <a:ext cx="412998" cy="411888"/>
      </dsp:txXfrm>
    </dsp:sp>
    <dsp:sp modelId="{DC8FC290-9D33-431F-B29A-BB0385CC560F}">
      <dsp:nvSpPr>
        <dsp:cNvPr id="0" name=""/>
        <dsp:cNvSpPr/>
      </dsp:nvSpPr>
      <dsp:spPr>
        <a:xfrm>
          <a:off x="8065335" y="2777208"/>
          <a:ext cx="2775525" cy="1665315"/>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EB Garamond" panose="020B0604020202020204" charset="0"/>
              <a:ea typeface="EB Garamond" panose="020B0604020202020204" charset="0"/>
              <a:cs typeface="EB Garamond" panose="020B0604020202020204" charset="0"/>
            </a:rPr>
            <a:t>Renovated IFCs using locally made, context suited, easily available, cost effective and sustainable materials</a:t>
          </a:r>
        </a:p>
      </dsp:txBody>
      <dsp:txXfrm>
        <a:off x="8114110" y="2825983"/>
        <a:ext cx="2677975" cy="15677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a2500e4d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a2500e4d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a2500e4d4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a2500e4d4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a2500e4d4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a2500e4d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70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a2500e4d4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a2500e4d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76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a2500e4d4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a2500e4d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71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a2500e4d4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a2500e4d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19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a2500e4d4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a2500e4d4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a2500e4d4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a2500e4d4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21" Type="http://schemas.openxmlformats.org/officeDocument/2006/relationships/image" Target="../media/image28.jp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svg"/><Relationship Id="rId2" Type="http://schemas.openxmlformats.org/officeDocument/2006/relationships/notesSlide" Target="../notesSlides/notesSlide2.xm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sv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876150" y="583500"/>
            <a:ext cx="10439700" cy="2387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000"/>
              <a:buFont typeface="Play"/>
              <a:buNone/>
            </a:pPr>
            <a:r>
              <a:rPr lang="en-US" sz="4000" dirty="0">
                <a:latin typeface="EB Garamond"/>
                <a:ea typeface="EB Garamond"/>
                <a:cs typeface="EB Garamond"/>
                <a:sym typeface="EB Garamond"/>
              </a:rPr>
              <a:t>National Symposium</a:t>
            </a:r>
            <a:endParaRPr sz="4000" dirty="0">
              <a:latin typeface="EB Garamond"/>
              <a:ea typeface="EB Garamond"/>
              <a:cs typeface="EB Garamond"/>
              <a:sym typeface="EB Garamond"/>
            </a:endParaRPr>
          </a:p>
          <a:p>
            <a:pPr marL="0" lvl="0" indent="0" algn="ctr" rtl="0">
              <a:lnSpc>
                <a:spcPct val="90000"/>
              </a:lnSpc>
              <a:spcBef>
                <a:spcPts val="0"/>
              </a:spcBef>
              <a:spcAft>
                <a:spcPts val="0"/>
              </a:spcAft>
              <a:buClr>
                <a:schemeClr val="dk1"/>
              </a:buClr>
              <a:buSzPts val="6000"/>
              <a:buFont typeface="Play"/>
              <a:buNone/>
            </a:pPr>
            <a:r>
              <a:rPr lang="en-US" sz="3200" dirty="0">
                <a:latin typeface="EB Garamond"/>
                <a:ea typeface="EB Garamond"/>
                <a:cs typeface="EB Garamond"/>
                <a:sym typeface="EB Garamond"/>
              </a:rPr>
              <a:t>in observance of</a:t>
            </a:r>
            <a:endParaRPr sz="3200" dirty="0">
              <a:latin typeface="EB Garamond"/>
              <a:ea typeface="EB Garamond"/>
              <a:cs typeface="EB Garamond"/>
              <a:sym typeface="EB Garamond"/>
            </a:endParaRPr>
          </a:p>
          <a:p>
            <a:pPr marL="0" lvl="0" indent="0" algn="ctr" rtl="0">
              <a:lnSpc>
                <a:spcPct val="90000"/>
              </a:lnSpc>
              <a:spcBef>
                <a:spcPts val="0"/>
              </a:spcBef>
              <a:spcAft>
                <a:spcPts val="0"/>
              </a:spcAft>
              <a:buClr>
                <a:schemeClr val="dk1"/>
              </a:buClr>
              <a:buSzPts val="6000"/>
              <a:buFont typeface="Play"/>
              <a:buNone/>
            </a:pPr>
            <a:r>
              <a:rPr lang="en-US" sz="3200" dirty="0">
                <a:latin typeface="EB Garamond"/>
                <a:ea typeface="EB Garamond"/>
                <a:cs typeface="EB Garamond"/>
                <a:sym typeface="EB Garamond"/>
              </a:rPr>
              <a:t>The International Day of Persons with Disabilities</a:t>
            </a:r>
            <a:endParaRPr sz="5700" dirty="0">
              <a:latin typeface="EB Garamond"/>
              <a:ea typeface="EB Garamond"/>
              <a:cs typeface="EB Garamond"/>
              <a:sym typeface="EB Garamond"/>
            </a:endParaRPr>
          </a:p>
        </p:txBody>
      </p:sp>
      <p:sp>
        <p:nvSpPr>
          <p:cNvPr id="85" name="Google Shape;85;p1"/>
          <p:cNvSpPr txBox="1">
            <a:spLocks noGrp="1"/>
          </p:cNvSpPr>
          <p:nvPr>
            <p:ph type="subTitle" idx="1"/>
          </p:nvPr>
        </p:nvSpPr>
        <p:spPr>
          <a:xfrm>
            <a:off x="715600" y="2200275"/>
            <a:ext cx="11289900" cy="3771662"/>
          </a:xfrm>
          <a:prstGeom prst="rect">
            <a:avLst/>
          </a:prstGeom>
          <a:noFill/>
          <a:ln>
            <a:noFill/>
          </a:ln>
        </p:spPr>
        <p:txBody>
          <a:bodyPr spcFirstLastPara="1" wrap="square" lIns="91425" tIns="45700" rIns="91425" bIns="45700" anchor="t" anchorCtr="0">
            <a:noAutofit/>
          </a:bodyPr>
          <a:lstStyle/>
          <a:p>
            <a:pPr marL="73660" lvl="0" indent="0" algn="l">
              <a:lnSpc>
                <a:spcPct val="150000"/>
              </a:lnSpc>
              <a:spcBef>
                <a:spcPts val="0"/>
              </a:spcBef>
              <a:buSzPts val="2440"/>
            </a:pPr>
            <a:r>
              <a:rPr lang="en-US" sz="2440" b="1" dirty="0">
                <a:latin typeface="EB Garamond"/>
                <a:ea typeface="EB Garamond"/>
                <a:cs typeface="EB Garamond"/>
                <a:sym typeface="EB Garamond"/>
              </a:rPr>
              <a:t>Title: </a:t>
            </a:r>
            <a:r>
              <a:rPr lang="en-US" sz="2440" dirty="0">
                <a:latin typeface="EB Garamond"/>
                <a:ea typeface="EB Garamond"/>
                <a:cs typeface="EB Garamond"/>
                <a:sym typeface="EB Garamond"/>
              </a:rPr>
              <a:t>Empowering Persons with Disabilities through Enhanced Accessibility and Digital Inclusion</a:t>
            </a:r>
          </a:p>
          <a:p>
            <a:pPr marL="73660" indent="0" algn="l">
              <a:lnSpc>
                <a:spcPct val="150000"/>
              </a:lnSpc>
              <a:spcBef>
                <a:spcPts val="0"/>
              </a:spcBef>
              <a:buSzPts val="2440"/>
            </a:pPr>
            <a:r>
              <a:rPr lang="en-US" sz="2440" b="1" dirty="0">
                <a:latin typeface="EB Garamond"/>
                <a:ea typeface="EB Garamond"/>
                <a:cs typeface="EB Garamond"/>
                <a:sym typeface="EB Garamond"/>
              </a:rPr>
              <a:t>Theme: </a:t>
            </a:r>
            <a:r>
              <a:rPr lang="en-US" sz="2800" dirty="0">
                <a:latin typeface="EB Garamond" panose="020B0604020202020204" charset="0"/>
                <a:ea typeface="EB Garamond" panose="020B0604020202020204" charset="0"/>
                <a:cs typeface="EB Garamond" panose="020B0604020202020204" charset="0"/>
              </a:rPr>
              <a:t>Accessible Infrastructure &amp; Digital Inclusion</a:t>
            </a:r>
            <a:endParaRPr lang="en-US" sz="2440" dirty="0">
              <a:latin typeface="EB Garamond"/>
              <a:ea typeface="EB Garamond"/>
              <a:cs typeface="EB Garamond"/>
              <a:sym typeface="EB Garamond"/>
            </a:endParaRPr>
          </a:p>
          <a:p>
            <a:pPr marL="73660" lvl="0" indent="0" algn="l">
              <a:lnSpc>
                <a:spcPct val="150000"/>
              </a:lnSpc>
              <a:spcBef>
                <a:spcPts val="0"/>
              </a:spcBef>
              <a:buSzPts val="2440"/>
            </a:pPr>
            <a:r>
              <a:rPr lang="en-US" sz="2440" b="1" dirty="0">
                <a:latin typeface="EB Garamond"/>
                <a:ea typeface="EB Garamond"/>
                <a:cs typeface="EB Garamond"/>
                <a:sym typeface="EB Garamond"/>
              </a:rPr>
              <a:t>Submitted by: </a:t>
            </a:r>
            <a:r>
              <a:rPr lang="en-US" sz="2440" dirty="0">
                <a:latin typeface="EB Garamond"/>
                <a:ea typeface="EB Garamond"/>
                <a:cs typeface="EB Garamond"/>
                <a:sym typeface="EB Garamond"/>
              </a:rPr>
              <a:t>Access Bangladesh Foundation</a:t>
            </a:r>
          </a:p>
          <a:p>
            <a:pPr marL="73660" lvl="0" indent="0" algn="l">
              <a:lnSpc>
                <a:spcPct val="150000"/>
              </a:lnSpc>
              <a:spcBef>
                <a:spcPts val="0"/>
              </a:spcBef>
              <a:buSzPts val="2440"/>
            </a:pPr>
            <a:r>
              <a:rPr lang="en-US" sz="2440" b="1" dirty="0">
                <a:latin typeface="EB Garamond"/>
                <a:ea typeface="EB Garamond"/>
                <a:cs typeface="EB Garamond"/>
                <a:sym typeface="EB Garamond"/>
              </a:rPr>
              <a:t>Date: </a:t>
            </a:r>
            <a:r>
              <a:rPr lang="en-US" sz="2440" dirty="0">
                <a:latin typeface="EB Garamond"/>
                <a:ea typeface="EB Garamond"/>
                <a:cs typeface="EB Garamond"/>
                <a:sym typeface="EB Garamond"/>
              </a:rPr>
              <a:t>4</a:t>
            </a:r>
            <a:r>
              <a:rPr lang="en-US" sz="2440" baseline="30000" dirty="0">
                <a:latin typeface="EB Garamond"/>
                <a:ea typeface="EB Garamond"/>
                <a:cs typeface="EB Garamond"/>
                <a:sym typeface="EB Garamond"/>
              </a:rPr>
              <a:t>th</a:t>
            </a:r>
            <a:r>
              <a:rPr lang="en-US" sz="2440" dirty="0">
                <a:latin typeface="EB Garamond"/>
                <a:ea typeface="EB Garamond"/>
                <a:cs typeface="EB Garamond"/>
                <a:sym typeface="EB Garamond"/>
              </a:rPr>
              <a:t> December, 2025</a:t>
            </a:r>
          </a:p>
        </p:txBody>
      </p:sp>
      <p:pic>
        <p:nvPicPr>
          <p:cNvPr id="86" name="Google Shape;86;p1" title="IDPC-32.png"/>
          <p:cNvPicPr preferRelativeResize="0"/>
          <p:nvPr/>
        </p:nvPicPr>
        <p:blipFill>
          <a:blip r:embed="rId3">
            <a:alphaModFix/>
          </a:blip>
          <a:stretch>
            <a:fillRect/>
          </a:stretch>
        </p:blipFill>
        <p:spPr>
          <a:xfrm>
            <a:off x="4378439" y="5893272"/>
            <a:ext cx="1378093" cy="627392"/>
          </a:xfrm>
          <a:prstGeom prst="rect">
            <a:avLst/>
          </a:prstGeom>
          <a:noFill/>
          <a:ln>
            <a:noFill/>
          </a:ln>
        </p:spPr>
      </p:pic>
      <p:pic>
        <p:nvPicPr>
          <p:cNvPr id="87" name="Google Shape;87;p1" title="IDPC-34.png"/>
          <p:cNvPicPr preferRelativeResize="0"/>
          <p:nvPr/>
        </p:nvPicPr>
        <p:blipFill>
          <a:blip r:embed="rId4">
            <a:alphaModFix/>
          </a:blip>
          <a:stretch>
            <a:fillRect/>
          </a:stretch>
        </p:blipFill>
        <p:spPr>
          <a:xfrm>
            <a:off x="2854195" y="5896664"/>
            <a:ext cx="1378092" cy="620620"/>
          </a:xfrm>
          <a:prstGeom prst="rect">
            <a:avLst/>
          </a:prstGeom>
          <a:noFill/>
          <a:ln>
            <a:noFill/>
          </a:ln>
        </p:spPr>
      </p:pic>
      <p:pic>
        <p:nvPicPr>
          <p:cNvPr id="88" name="Google Shape;88;p1" title="australian-aid logo [Converted]-01 - Copy.png"/>
          <p:cNvPicPr preferRelativeResize="0"/>
          <p:nvPr/>
        </p:nvPicPr>
        <p:blipFill>
          <a:blip r:embed="rId5">
            <a:alphaModFix/>
          </a:blip>
          <a:stretch>
            <a:fillRect/>
          </a:stretch>
        </p:blipFill>
        <p:spPr>
          <a:xfrm>
            <a:off x="1663395" y="5968026"/>
            <a:ext cx="1063584" cy="477896"/>
          </a:xfrm>
          <a:prstGeom prst="rect">
            <a:avLst/>
          </a:prstGeom>
          <a:noFill/>
          <a:ln>
            <a:noFill/>
          </a:ln>
        </p:spPr>
      </p:pic>
      <p:pic>
        <p:nvPicPr>
          <p:cNvPr id="89" name="Google Shape;89;p1" title="UNDP-Logo-Blue-Large.png"/>
          <p:cNvPicPr preferRelativeResize="0"/>
          <p:nvPr/>
        </p:nvPicPr>
        <p:blipFill>
          <a:blip r:embed="rId6">
            <a:alphaModFix/>
          </a:blip>
          <a:stretch>
            <a:fillRect/>
          </a:stretch>
        </p:blipFill>
        <p:spPr>
          <a:xfrm>
            <a:off x="10401296" y="5625876"/>
            <a:ext cx="763525" cy="1162176"/>
          </a:xfrm>
          <a:prstGeom prst="rect">
            <a:avLst/>
          </a:prstGeom>
          <a:noFill/>
          <a:ln>
            <a:noFill/>
          </a:ln>
        </p:spPr>
      </p:pic>
      <p:pic>
        <p:nvPicPr>
          <p:cNvPr id="90" name="Google Shape;90;p1" title="IDPC-30.png"/>
          <p:cNvPicPr preferRelativeResize="0"/>
          <p:nvPr/>
        </p:nvPicPr>
        <p:blipFill>
          <a:blip r:embed="rId7">
            <a:alphaModFix/>
          </a:blip>
          <a:stretch>
            <a:fillRect/>
          </a:stretch>
        </p:blipFill>
        <p:spPr>
          <a:xfrm>
            <a:off x="6987587" y="6011175"/>
            <a:ext cx="1302660" cy="391600"/>
          </a:xfrm>
          <a:prstGeom prst="rect">
            <a:avLst/>
          </a:prstGeom>
          <a:noFill/>
          <a:ln>
            <a:noFill/>
          </a:ln>
        </p:spPr>
      </p:pic>
      <p:pic>
        <p:nvPicPr>
          <p:cNvPr id="91" name="Google Shape;91;p1" title="IDPC-31.png"/>
          <p:cNvPicPr preferRelativeResize="0"/>
          <p:nvPr/>
        </p:nvPicPr>
        <p:blipFill>
          <a:blip r:embed="rId8">
            <a:alphaModFix/>
          </a:blip>
          <a:stretch>
            <a:fillRect/>
          </a:stretch>
        </p:blipFill>
        <p:spPr>
          <a:xfrm>
            <a:off x="9328741" y="5989496"/>
            <a:ext cx="1115625" cy="522506"/>
          </a:xfrm>
          <a:prstGeom prst="rect">
            <a:avLst/>
          </a:prstGeom>
          <a:noFill/>
          <a:ln>
            <a:noFill/>
          </a:ln>
        </p:spPr>
      </p:pic>
      <p:pic>
        <p:nvPicPr>
          <p:cNvPr id="92" name="Google Shape;92;p1" title="IDPC-33.png"/>
          <p:cNvPicPr preferRelativeResize="0"/>
          <p:nvPr/>
        </p:nvPicPr>
        <p:blipFill>
          <a:blip r:embed="rId9">
            <a:alphaModFix/>
          </a:blip>
          <a:stretch>
            <a:fillRect/>
          </a:stretch>
        </p:blipFill>
        <p:spPr>
          <a:xfrm>
            <a:off x="804673" y="5785201"/>
            <a:ext cx="737625" cy="660725"/>
          </a:xfrm>
          <a:prstGeom prst="rect">
            <a:avLst/>
          </a:prstGeom>
          <a:noFill/>
          <a:ln>
            <a:noFill/>
          </a:ln>
        </p:spPr>
      </p:pic>
      <p:pic>
        <p:nvPicPr>
          <p:cNvPr id="93" name="Google Shape;93;p1" title="IDPC-35.png"/>
          <p:cNvPicPr preferRelativeResize="0"/>
          <p:nvPr/>
        </p:nvPicPr>
        <p:blipFill>
          <a:blip r:embed="rId10">
            <a:alphaModFix/>
          </a:blip>
          <a:stretch>
            <a:fillRect/>
          </a:stretch>
        </p:blipFill>
        <p:spPr>
          <a:xfrm>
            <a:off x="8314437" y="5924612"/>
            <a:ext cx="1038225" cy="564721"/>
          </a:xfrm>
          <a:prstGeom prst="rect">
            <a:avLst/>
          </a:prstGeom>
          <a:noFill/>
          <a:ln>
            <a:noFill/>
          </a:ln>
        </p:spPr>
      </p:pic>
      <p:pic>
        <p:nvPicPr>
          <p:cNvPr id="94" name="Google Shape;94;p1" title="IDPC-36.png"/>
          <p:cNvPicPr preferRelativeResize="0"/>
          <p:nvPr/>
        </p:nvPicPr>
        <p:blipFill>
          <a:blip r:embed="rId11">
            <a:alphaModFix/>
          </a:blip>
          <a:stretch>
            <a:fillRect/>
          </a:stretch>
        </p:blipFill>
        <p:spPr>
          <a:xfrm>
            <a:off x="5847757" y="6011174"/>
            <a:ext cx="1115626" cy="391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a2500e4d40_0_0"/>
          <p:cNvSpPr txBox="1">
            <a:spLocks noGrp="1"/>
          </p:cNvSpPr>
          <p:nvPr>
            <p:ph type="title"/>
          </p:nvPr>
        </p:nvSpPr>
        <p:spPr>
          <a:xfrm>
            <a:off x="332509" y="98620"/>
            <a:ext cx="10896600" cy="7313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b="1" dirty="0">
                <a:latin typeface="EB Garamond"/>
                <a:ea typeface="EB Garamond"/>
                <a:cs typeface="EB Garamond"/>
                <a:sym typeface="EB Garamond"/>
              </a:rPr>
              <a:t>Organizational Overview </a:t>
            </a:r>
            <a:endParaRPr sz="2000" b="1" dirty="0">
              <a:latin typeface="EB Garamond"/>
              <a:ea typeface="EB Garamond"/>
              <a:cs typeface="EB Garamond"/>
              <a:sym typeface="EB Garamond"/>
            </a:endParaRPr>
          </a:p>
        </p:txBody>
      </p:sp>
      <p:sp>
        <p:nvSpPr>
          <p:cNvPr id="100" name="Google Shape;100;g3a2500e4d40_0_0"/>
          <p:cNvSpPr txBox="1">
            <a:spLocks noGrp="1"/>
          </p:cNvSpPr>
          <p:nvPr>
            <p:ph type="body" idx="1"/>
          </p:nvPr>
        </p:nvSpPr>
        <p:spPr>
          <a:xfrm>
            <a:off x="473186" y="662768"/>
            <a:ext cx="11463251" cy="6096611"/>
          </a:xfrm>
          <a:prstGeom prst="rect">
            <a:avLst/>
          </a:prstGeom>
        </p:spPr>
        <p:txBody>
          <a:bodyPr spcFirstLastPara="1" wrap="square" lIns="91425" tIns="45700" rIns="91425" bIns="45700" anchor="t" anchorCtr="0">
            <a:normAutofit/>
          </a:bodyPr>
          <a:lstStyle/>
          <a:p>
            <a:pPr marL="114300" indent="0" algn="ctr">
              <a:buNone/>
            </a:pPr>
            <a:r>
              <a:rPr lang="en-US" b="1" dirty="0">
                <a:solidFill>
                  <a:schemeClr val="accent6">
                    <a:lumMod val="50000"/>
                  </a:schemeClr>
                </a:solidFill>
                <a:latin typeface="EB Garamond" panose="00000500000000000000" pitchFamily="2" charset="0"/>
                <a:ea typeface="EB Garamond" panose="00000500000000000000" pitchFamily="2" charset="0"/>
              </a:rPr>
              <a:t>Access Bangladesh Foundation | National level OPD | 4</a:t>
            </a:r>
            <a:r>
              <a:rPr lang="en-US" b="1" baseline="30000" dirty="0">
                <a:solidFill>
                  <a:schemeClr val="accent6">
                    <a:lumMod val="50000"/>
                  </a:schemeClr>
                </a:solidFill>
                <a:latin typeface="EB Garamond" panose="00000500000000000000" pitchFamily="2" charset="0"/>
                <a:ea typeface="EB Garamond" panose="00000500000000000000" pitchFamily="2" charset="0"/>
              </a:rPr>
              <a:t>th</a:t>
            </a:r>
            <a:r>
              <a:rPr lang="en-US" b="1" dirty="0">
                <a:solidFill>
                  <a:schemeClr val="accent6">
                    <a:lumMod val="50000"/>
                  </a:schemeClr>
                </a:solidFill>
                <a:latin typeface="EB Garamond" panose="00000500000000000000" pitchFamily="2" charset="0"/>
                <a:ea typeface="EB Garamond" panose="00000500000000000000" pitchFamily="2" charset="0"/>
              </a:rPr>
              <a:t> January 2008</a:t>
            </a:r>
            <a:endParaRPr lang="en-US" b="1" dirty="0">
              <a:latin typeface="EB Garamond" panose="00000500000000000000" pitchFamily="2" charset="0"/>
              <a:ea typeface="EB Garamond" panose="00000500000000000000" pitchFamily="2" charset="0"/>
            </a:endParaRPr>
          </a:p>
          <a:p>
            <a:pPr marL="114300" indent="0" algn="just">
              <a:lnSpc>
                <a:spcPct val="120000"/>
              </a:lnSpc>
              <a:buNone/>
            </a:pPr>
            <a:endParaRPr lang="en-US" b="1" dirty="0">
              <a:latin typeface="EB Garamond" panose="00000500000000000000" pitchFamily="2" charset="0"/>
              <a:ea typeface="EB Garamond" panose="00000500000000000000" pitchFamily="2" charset="0"/>
            </a:endParaRPr>
          </a:p>
          <a:p>
            <a:pPr marL="114300" indent="0" algn="just">
              <a:lnSpc>
                <a:spcPct val="120000"/>
              </a:lnSpc>
              <a:buNone/>
            </a:pPr>
            <a:endParaRPr lang="en-US" b="1" dirty="0">
              <a:latin typeface="EB Garamond" panose="00000500000000000000" pitchFamily="2" charset="0"/>
              <a:ea typeface="EB Garamond" panose="00000500000000000000" pitchFamily="2" charset="0"/>
            </a:endParaRPr>
          </a:p>
          <a:p>
            <a:pPr marL="114300" indent="0" algn="just">
              <a:lnSpc>
                <a:spcPct val="120000"/>
              </a:lnSpc>
              <a:buNone/>
            </a:pPr>
            <a:endParaRPr lang="en-US" b="1" dirty="0">
              <a:latin typeface="EB Garamond" panose="00000500000000000000" pitchFamily="2" charset="0"/>
              <a:ea typeface="EB Garamond" panose="00000500000000000000" pitchFamily="2" charset="0"/>
            </a:endParaRPr>
          </a:p>
          <a:p>
            <a:pPr marL="114300" indent="0" algn="just">
              <a:lnSpc>
                <a:spcPct val="120000"/>
              </a:lnSpc>
              <a:buNone/>
            </a:pPr>
            <a:endParaRPr lang="en-US" b="1" dirty="0">
              <a:latin typeface="EB Garamond" panose="00000500000000000000" pitchFamily="2" charset="0"/>
              <a:ea typeface="EB Garamond" panose="00000500000000000000" pitchFamily="2" charset="0"/>
            </a:endParaRPr>
          </a:p>
          <a:p>
            <a:pPr marL="114300" indent="0" algn="just">
              <a:lnSpc>
                <a:spcPct val="120000"/>
              </a:lnSpc>
              <a:buNone/>
            </a:pPr>
            <a:endParaRPr lang="en-US" dirty="0">
              <a:latin typeface="EB Garamond" panose="00000500000000000000" pitchFamily="2" charset="0"/>
              <a:ea typeface="EB Garamond" panose="00000500000000000000" pitchFamily="2" charset="0"/>
            </a:endParaRPr>
          </a:p>
          <a:p>
            <a:pPr marL="114300" indent="0" algn="just">
              <a:lnSpc>
                <a:spcPct val="120000"/>
              </a:lnSpc>
              <a:buNone/>
            </a:pPr>
            <a:endParaRPr lang="en-US" sz="2900" dirty="0">
              <a:latin typeface="EB Garamond" panose="00000500000000000000" pitchFamily="2" charset="0"/>
              <a:ea typeface="EB Garamond" panose="00000500000000000000" pitchFamily="2" charset="0"/>
            </a:endParaRPr>
          </a:p>
          <a:p>
            <a:pPr marL="114300" indent="0" algn="just">
              <a:lnSpc>
                <a:spcPct val="120000"/>
              </a:lnSpc>
              <a:buNone/>
            </a:pPr>
            <a:endParaRPr lang="en-US" sz="2900" dirty="0">
              <a:latin typeface="EB Garamond" panose="00000500000000000000" pitchFamily="2" charset="0"/>
              <a:ea typeface="EB Garamond" panose="00000500000000000000" pitchFamily="2" charset="0"/>
            </a:endParaRPr>
          </a:p>
          <a:p>
            <a:pPr marL="114300" indent="0" algn="just">
              <a:lnSpc>
                <a:spcPct val="120000"/>
              </a:lnSpc>
              <a:buNone/>
            </a:pPr>
            <a:endParaRPr lang="en-US" sz="2900" dirty="0">
              <a:latin typeface="EB Garamond" panose="00000500000000000000" pitchFamily="2" charset="0"/>
              <a:ea typeface="EB Garamond" panose="00000500000000000000" pitchFamily="2" charset="0"/>
            </a:endParaRPr>
          </a:p>
          <a:p>
            <a:pPr marL="114300" indent="0" algn="just">
              <a:lnSpc>
                <a:spcPct val="120000"/>
              </a:lnSpc>
              <a:buNone/>
            </a:pPr>
            <a:endParaRPr lang="en-US" sz="2900" dirty="0">
              <a:latin typeface="EB Garamond" panose="00000500000000000000" pitchFamily="2" charset="0"/>
              <a:ea typeface="EB Garamond" panose="00000500000000000000" pitchFamily="2" charset="0"/>
            </a:endParaRPr>
          </a:p>
          <a:p>
            <a:pPr marL="114300" indent="0" algn="just">
              <a:lnSpc>
                <a:spcPct val="120000"/>
              </a:lnSpc>
              <a:buNone/>
            </a:pPr>
            <a:endParaRPr lang="en-US" sz="2900" dirty="0">
              <a:latin typeface="EB Garamond" panose="00000500000000000000" pitchFamily="2" charset="0"/>
              <a:ea typeface="EB Garamond" panose="00000500000000000000" pitchFamily="2" charset="0"/>
            </a:endParaRPr>
          </a:p>
          <a:p>
            <a:pPr marL="114300" indent="0" algn="just">
              <a:lnSpc>
                <a:spcPct val="120000"/>
              </a:lnSpc>
              <a:buNone/>
            </a:pPr>
            <a:endParaRPr lang="en-US" sz="4200" dirty="0">
              <a:latin typeface="EB Garamond" panose="00000500000000000000" pitchFamily="2" charset="0"/>
              <a:ea typeface="EB Garamond" panose="00000500000000000000" pitchFamily="2" charset="0"/>
            </a:endParaRPr>
          </a:p>
          <a:p>
            <a:pPr marL="114300" indent="0" algn="just">
              <a:lnSpc>
                <a:spcPct val="120000"/>
              </a:lnSpc>
              <a:buNone/>
            </a:pPr>
            <a:endParaRPr lang="en-US" sz="4200" dirty="0">
              <a:latin typeface="EB Garamond" panose="00000500000000000000" pitchFamily="2" charset="0"/>
              <a:ea typeface="EB Garamond" panose="00000500000000000000" pitchFamily="2" charset="0"/>
            </a:endParaRPr>
          </a:p>
          <a:p>
            <a:pPr marL="114300" indent="0" algn="just">
              <a:lnSpc>
                <a:spcPct val="120000"/>
              </a:lnSpc>
              <a:buNone/>
            </a:pPr>
            <a:endParaRPr lang="en-US" sz="4200" dirty="0">
              <a:latin typeface="EB Garamond" panose="00000500000000000000" pitchFamily="2" charset="0"/>
              <a:ea typeface="EB Garamond" panose="00000500000000000000" pitchFamily="2" charset="0"/>
            </a:endParaRPr>
          </a:p>
          <a:p>
            <a:pPr marL="114300" indent="0" algn="ctr">
              <a:lnSpc>
                <a:spcPct val="120000"/>
              </a:lnSpc>
              <a:buNone/>
            </a:pPr>
            <a:endParaRPr lang="en-US" sz="4200" dirty="0">
              <a:latin typeface="EB Garamond" panose="00000500000000000000" pitchFamily="2" charset="0"/>
              <a:ea typeface="EB Garamond" panose="00000500000000000000" pitchFamily="2" charset="0"/>
            </a:endParaRPr>
          </a:p>
          <a:p>
            <a:pPr marL="114300" indent="0" algn="ctr">
              <a:lnSpc>
                <a:spcPct val="120000"/>
              </a:lnSpc>
              <a:buNone/>
            </a:pPr>
            <a:endParaRPr lang="en-US" sz="7200" dirty="0">
              <a:latin typeface="EB Garamond" panose="00000500000000000000" pitchFamily="2" charset="0"/>
              <a:ea typeface="EB Garamond" panose="00000500000000000000" pitchFamily="2" charset="0"/>
            </a:endParaRPr>
          </a:p>
        </p:txBody>
      </p:sp>
      <p:sp>
        <p:nvSpPr>
          <p:cNvPr id="2" name="TextBox 1">
            <a:extLst>
              <a:ext uri="{FF2B5EF4-FFF2-40B4-BE49-F238E27FC236}">
                <a16:creationId xmlns:a16="http://schemas.microsoft.com/office/drawing/2014/main" id="{85BCC4E4-CC5E-4627-AE50-9E8A9B1C4BD6}"/>
              </a:ext>
            </a:extLst>
          </p:cNvPr>
          <p:cNvSpPr txBox="1"/>
          <p:nvPr/>
        </p:nvSpPr>
        <p:spPr>
          <a:xfrm>
            <a:off x="601666" y="1827761"/>
            <a:ext cx="4584697" cy="1200329"/>
          </a:xfrm>
          <a:prstGeom prst="rect">
            <a:avLst/>
          </a:prstGeom>
          <a:solidFill>
            <a:schemeClr val="accent6">
              <a:lumMod val="40000"/>
              <a:lumOff val="60000"/>
            </a:schemeClr>
          </a:solidFill>
        </p:spPr>
        <p:txBody>
          <a:bodyPr wrap="square" rtlCol="0">
            <a:spAutoFit/>
          </a:bodyPr>
          <a:lstStyle/>
          <a:p>
            <a:pPr algn="just"/>
            <a:r>
              <a:rPr lang="en-US" sz="1800" dirty="0">
                <a:latin typeface="EB Garamond" panose="00000500000000000000" pitchFamily="2" charset="0"/>
                <a:ea typeface="EB Garamond" panose="00000500000000000000" pitchFamily="2" charset="0"/>
              </a:rPr>
              <a:t>Building an inclusive society where children, youth, women, men with disabilities as well as other marginalized groups can participate equally in all areas of life.</a:t>
            </a:r>
          </a:p>
        </p:txBody>
      </p:sp>
      <p:sp>
        <p:nvSpPr>
          <p:cNvPr id="5" name="TextBox 4">
            <a:extLst>
              <a:ext uri="{FF2B5EF4-FFF2-40B4-BE49-F238E27FC236}">
                <a16:creationId xmlns:a16="http://schemas.microsoft.com/office/drawing/2014/main" id="{169159A0-A79A-4AEC-B12B-30F993545350}"/>
              </a:ext>
            </a:extLst>
          </p:cNvPr>
          <p:cNvSpPr txBox="1"/>
          <p:nvPr/>
        </p:nvSpPr>
        <p:spPr>
          <a:xfrm>
            <a:off x="5715002" y="1821137"/>
            <a:ext cx="6221435" cy="1734514"/>
          </a:xfrm>
          <a:prstGeom prst="rect">
            <a:avLst/>
          </a:prstGeom>
          <a:solidFill>
            <a:schemeClr val="accent2">
              <a:lumMod val="40000"/>
              <a:lumOff val="60000"/>
            </a:schemeClr>
          </a:solidFill>
        </p:spPr>
        <p:txBody>
          <a:bodyPr wrap="square" rtlCol="0">
            <a:spAutoFit/>
          </a:bodyPr>
          <a:lstStyle/>
          <a:p>
            <a:pPr marL="114300" indent="0" algn="just">
              <a:lnSpc>
                <a:spcPct val="120000"/>
              </a:lnSpc>
              <a:buNone/>
            </a:pPr>
            <a:r>
              <a:rPr lang="en-US" sz="1800" dirty="0">
                <a:latin typeface="EB Garamond" panose="00000500000000000000" pitchFamily="2" charset="0"/>
                <a:ea typeface="EB Garamond" panose="00000500000000000000" pitchFamily="2" charset="0"/>
              </a:rPr>
              <a:t>Promoting equity for children, youth, women, men with disabilities as well as other marginalized people through inclusive education and skills, entrepreneurship development and wage employment, arts, culture and sports, health, SRHR and mental health services, ending GBV, legal assistance, DRM and CCA and ICT.</a:t>
            </a:r>
          </a:p>
        </p:txBody>
      </p:sp>
      <p:sp>
        <p:nvSpPr>
          <p:cNvPr id="6" name="TextBox 5">
            <a:extLst>
              <a:ext uri="{FF2B5EF4-FFF2-40B4-BE49-F238E27FC236}">
                <a16:creationId xmlns:a16="http://schemas.microsoft.com/office/drawing/2014/main" id="{D5083070-9083-4314-9823-BA952B79302F}"/>
              </a:ext>
            </a:extLst>
          </p:cNvPr>
          <p:cNvSpPr txBox="1"/>
          <p:nvPr/>
        </p:nvSpPr>
        <p:spPr>
          <a:xfrm>
            <a:off x="5145242" y="1694720"/>
            <a:ext cx="598177" cy="1777745"/>
          </a:xfrm>
          <a:prstGeom prst="rect">
            <a:avLst/>
          </a:prstGeom>
          <a:noFill/>
        </p:spPr>
        <p:txBody>
          <a:bodyPr vert="vert270" wrap="square" rtlCol="0">
            <a:spAutoFit/>
          </a:bodyPr>
          <a:lstStyle/>
          <a:p>
            <a:pPr marL="114300" indent="0" algn="just">
              <a:lnSpc>
                <a:spcPct val="120000"/>
              </a:lnSpc>
              <a:buNone/>
            </a:pPr>
            <a:r>
              <a:rPr lang="en-US" sz="2400" b="1" dirty="0">
                <a:solidFill>
                  <a:schemeClr val="accent6">
                    <a:lumMod val="50000"/>
                  </a:schemeClr>
                </a:solidFill>
                <a:latin typeface="EB Garamond" panose="00000500000000000000" pitchFamily="2" charset="0"/>
                <a:ea typeface="EB Garamond" panose="00000500000000000000" pitchFamily="2" charset="0"/>
              </a:rPr>
              <a:t>Mission </a:t>
            </a:r>
            <a:r>
              <a:rPr lang="en-US" sz="2400" dirty="0">
                <a:solidFill>
                  <a:schemeClr val="accent6">
                    <a:lumMod val="50000"/>
                  </a:schemeClr>
                </a:solidFill>
              </a:rPr>
              <a:t>🎯</a:t>
            </a:r>
            <a:r>
              <a:rPr lang="en-US" sz="2400" b="1" dirty="0">
                <a:solidFill>
                  <a:schemeClr val="accent6">
                    <a:lumMod val="50000"/>
                  </a:schemeClr>
                </a:solidFill>
                <a:latin typeface="EB Garamond" panose="00000500000000000000" pitchFamily="2" charset="0"/>
                <a:ea typeface="EB Garamond" panose="00000500000000000000" pitchFamily="2" charset="0"/>
              </a:rPr>
              <a:t> </a:t>
            </a:r>
            <a:endParaRPr lang="en-US" sz="2400" dirty="0">
              <a:solidFill>
                <a:schemeClr val="accent6">
                  <a:lumMod val="50000"/>
                </a:schemeClr>
              </a:solidFill>
              <a:latin typeface="EB Garamond" panose="00000500000000000000" pitchFamily="2" charset="0"/>
              <a:ea typeface="EB Garamond" panose="00000500000000000000" pitchFamily="2" charset="0"/>
            </a:endParaRPr>
          </a:p>
        </p:txBody>
      </p:sp>
      <p:sp>
        <p:nvSpPr>
          <p:cNvPr id="7" name="TextBox 6">
            <a:extLst>
              <a:ext uri="{FF2B5EF4-FFF2-40B4-BE49-F238E27FC236}">
                <a16:creationId xmlns:a16="http://schemas.microsoft.com/office/drawing/2014/main" id="{0D09CAC1-82E0-467A-B807-DF309117ED84}"/>
              </a:ext>
            </a:extLst>
          </p:cNvPr>
          <p:cNvSpPr txBox="1"/>
          <p:nvPr/>
        </p:nvSpPr>
        <p:spPr>
          <a:xfrm>
            <a:off x="3489" y="1621398"/>
            <a:ext cx="598177" cy="1569703"/>
          </a:xfrm>
          <a:prstGeom prst="rect">
            <a:avLst/>
          </a:prstGeom>
          <a:noFill/>
        </p:spPr>
        <p:txBody>
          <a:bodyPr vert="vert270" wrap="square" rtlCol="0">
            <a:spAutoFit/>
          </a:bodyPr>
          <a:lstStyle/>
          <a:p>
            <a:pPr marL="114300" indent="0" algn="just">
              <a:lnSpc>
                <a:spcPct val="120000"/>
              </a:lnSpc>
              <a:buNone/>
            </a:pPr>
            <a:r>
              <a:rPr lang="en-US" sz="2400" b="1" dirty="0">
                <a:solidFill>
                  <a:schemeClr val="accent6">
                    <a:lumMod val="50000"/>
                  </a:schemeClr>
                </a:solidFill>
                <a:latin typeface="EB Garamond" panose="00000500000000000000" pitchFamily="2" charset="0"/>
                <a:ea typeface="EB Garamond" panose="00000500000000000000" pitchFamily="2" charset="0"/>
              </a:rPr>
              <a:t>Vision </a:t>
            </a:r>
            <a:r>
              <a:rPr lang="en-US" sz="2400" dirty="0">
                <a:solidFill>
                  <a:schemeClr val="accent6">
                    <a:lumMod val="50000"/>
                  </a:schemeClr>
                </a:solidFill>
              </a:rPr>
              <a:t>💡</a:t>
            </a:r>
            <a:r>
              <a:rPr lang="en-US" sz="2400" b="1" dirty="0">
                <a:solidFill>
                  <a:schemeClr val="accent6">
                    <a:lumMod val="50000"/>
                  </a:schemeClr>
                </a:solidFill>
                <a:latin typeface="EB Garamond" panose="00000500000000000000" pitchFamily="2" charset="0"/>
                <a:ea typeface="EB Garamond" panose="00000500000000000000" pitchFamily="2" charset="0"/>
              </a:rPr>
              <a:t> </a:t>
            </a:r>
            <a:endParaRPr lang="en-US" sz="2400" dirty="0">
              <a:solidFill>
                <a:schemeClr val="accent6">
                  <a:lumMod val="50000"/>
                </a:schemeClr>
              </a:solidFill>
              <a:latin typeface="EB Garamond" panose="00000500000000000000" pitchFamily="2" charset="0"/>
              <a:ea typeface="EB Garamond" panose="00000500000000000000" pitchFamily="2" charset="0"/>
            </a:endParaRPr>
          </a:p>
        </p:txBody>
      </p:sp>
      <p:pic>
        <p:nvPicPr>
          <p:cNvPr id="4" name="Graphic 3" descr="Open book">
            <a:extLst>
              <a:ext uri="{FF2B5EF4-FFF2-40B4-BE49-F238E27FC236}">
                <a16:creationId xmlns:a16="http://schemas.microsoft.com/office/drawing/2014/main" id="{EA9E48AF-E044-4F35-B519-9BA4837C05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251" y="4259555"/>
            <a:ext cx="457200" cy="457200"/>
          </a:xfrm>
          <a:prstGeom prst="rect">
            <a:avLst/>
          </a:prstGeom>
        </p:spPr>
      </p:pic>
      <p:sp>
        <p:nvSpPr>
          <p:cNvPr id="8" name="TextBox 7">
            <a:extLst>
              <a:ext uri="{FF2B5EF4-FFF2-40B4-BE49-F238E27FC236}">
                <a16:creationId xmlns:a16="http://schemas.microsoft.com/office/drawing/2014/main" id="{911981FC-DD22-434A-98AB-0354699B3D00}"/>
              </a:ext>
            </a:extLst>
          </p:cNvPr>
          <p:cNvSpPr txBox="1"/>
          <p:nvPr/>
        </p:nvSpPr>
        <p:spPr>
          <a:xfrm>
            <a:off x="601666" y="4604346"/>
            <a:ext cx="1928813"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Inclusive Education</a:t>
            </a:r>
          </a:p>
        </p:txBody>
      </p:sp>
      <p:pic>
        <p:nvPicPr>
          <p:cNvPr id="10" name="Graphic 9" descr="Money">
            <a:extLst>
              <a:ext uri="{FF2B5EF4-FFF2-40B4-BE49-F238E27FC236}">
                <a16:creationId xmlns:a16="http://schemas.microsoft.com/office/drawing/2014/main" id="{29729669-7ACA-4447-9C27-80FCA0A92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59674" y="4185361"/>
            <a:ext cx="457200" cy="457200"/>
          </a:xfrm>
          <a:prstGeom prst="rect">
            <a:avLst/>
          </a:prstGeom>
        </p:spPr>
      </p:pic>
      <p:sp>
        <p:nvSpPr>
          <p:cNvPr id="13" name="TextBox 12">
            <a:extLst>
              <a:ext uri="{FF2B5EF4-FFF2-40B4-BE49-F238E27FC236}">
                <a16:creationId xmlns:a16="http://schemas.microsoft.com/office/drawing/2014/main" id="{69C8BE45-B2D6-483C-B1D2-F5D05F0B7B54}"/>
              </a:ext>
            </a:extLst>
          </p:cNvPr>
          <p:cNvSpPr txBox="1"/>
          <p:nvPr/>
        </p:nvSpPr>
        <p:spPr>
          <a:xfrm>
            <a:off x="2536912" y="4563146"/>
            <a:ext cx="2026445"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Inclusive Livelihood</a:t>
            </a:r>
          </a:p>
        </p:txBody>
      </p:sp>
      <p:sp>
        <p:nvSpPr>
          <p:cNvPr id="14" name="TextBox 13">
            <a:extLst>
              <a:ext uri="{FF2B5EF4-FFF2-40B4-BE49-F238E27FC236}">
                <a16:creationId xmlns:a16="http://schemas.microsoft.com/office/drawing/2014/main" id="{EFD94609-A1BD-49D1-A06D-5C57F3B52787}"/>
              </a:ext>
            </a:extLst>
          </p:cNvPr>
          <p:cNvSpPr txBox="1"/>
          <p:nvPr/>
        </p:nvSpPr>
        <p:spPr>
          <a:xfrm>
            <a:off x="4684034" y="4533383"/>
            <a:ext cx="1678599"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Digital Inclusion</a:t>
            </a:r>
          </a:p>
        </p:txBody>
      </p:sp>
      <p:sp>
        <p:nvSpPr>
          <p:cNvPr id="15" name="TextBox 14">
            <a:extLst>
              <a:ext uri="{FF2B5EF4-FFF2-40B4-BE49-F238E27FC236}">
                <a16:creationId xmlns:a16="http://schemas.microsoft.com/office/drawing/2014/main" id="{9BAB96C9-95F9-4EF1-8F78-8AF087539BCF}"/>
              </a:ext>
            </a:extLst>
          </p:cNvPr>
          <p:cNvSpPr txBox="1"/>
          <p:nvPr/>
        </p:nvSpPr>
        <p:spPr>
          <a:xfrm>
            <a:off x="464379" y="5267988"/>
            <a:ext cx="2410875"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Accessible Infrastructure</a:t>
            </a:r>
          </a:p>
        </p:txBody>
      </p:sp>
      <p:sp>
        <p:nvSpPr>
          <p:cNvPr id="16" name="TextBox 15">
            <a:extLst>
              <a:ext uri="{FF2B5EF4-FFF2-40B4-BE49-F238E27FC236}">
                <a16:creationId xmlns:a16="http://schemas.microsoft.com/office/drawing/2014/main" id="{13E2438F-D6DA-416D-AF02-66674F4B31A2}"/>
              </a:ext>
            </a:extLst>
          </p:cNvPr>
          <p:cNvSpPr txBox="1"/>
          <p:nvPr/>
        </p:nvSpPr>
        <p:spPr>
          <a:xfrm>
            <a:off x="4553461" y="5242284"/>
            <a:ext cx="1605747"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DRR and CCA</a:t>
            </a:r>
          </a:p>
        </p:txBody>
      </p:sp>
      <p:sp>
        <p:nvSpPr>
          <p:cNvPr id="17" name="TextBox 16">
            <a:extLst>
              <a:ext uri="{FF2B5EF4-FFF2-40B4-BE49-F238E27FC236}">
                <a16:creationId xmlns:a16="http://schemas.microsoft.com/office/drawing/2014/main" id="{39C84C0A-E066-465D-8DB0-9A6A57CE9133}"/>
              </a:ext>
            </a:extLst>
          </p:cNvPr>
          <p:cNvSpPr txBox="1"/>
          <p:nvPr/>
        </p:nvSpPr>
        <p:spPr>
          <a:xfrm>
            <a:off x="3039329" y="5279885"/>
            <a:ext cx="962529"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SRHR</a:t>
            </a:r>
          </a:p>
        </p:txBody>
      </p:sp>
      <p:sp>
        <p:nvSpPr>
          <p:cNvPr id="18" name="TextBox 17">
            <a:extLst>
              <a:ext uri="{FF2B5EF4-FFF2-40B4-BE49-F238E27FC236}">
                <a16:creationId xmlns:a16="http://schemas.microsoft.com/office/drawing/2014/main" id="{1ADC8D02-D88C-4640-A385-38B32C5F86B9}"/>
              </a:ext>
            </a:extLst>
          </p:cNvPr>
          <p:cNvSpPr txBox="1"/>
          <p:nvPr/>
        </p:nvSpPr>
        <p:spPr>
          <a:xfrm>
            <a:off x="575025" y="6154236"/>
            <a:ext cx="1672915"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Access to Justice</a:t>
            </a:r>
          </a:p>
        </p:txBody>
      </p:sp>
      <p:sp>
        <p:nvSpPr>
          <p:cNvPr id="19" name="TextBox 18">
            <a:extLst>
              <a:ext uri="{FF2B5EF4-FFF2-40B4-BE49-F238E27FC236}">
                <a16:creationId xmlns:a16="http://schemas.microsoft.com/office/drawing/2014/main" id="{081BE3B2-5A19-4FA3-B983-CFC9E201CE65}"/>
              </a:ext>
            </a:extLst>
          </p:cNvPr>
          <p:cNvSpPr txBox="1"/>
          <p:nvPr/>
        </p:nvSpPr>
        <p:spPr>
          <a:xfrm>
            <a:off x="2549304" y="6122411"/>
            <a:ext cx="2026445" cy="646331"/>
          </a:xfrm>
          <a:prstGeom prst="rect">
            <a:avLst/>
          </a:prstGeom>
          <a:noFill/>
        </p:spPr>
        <p:txBody>
          <a:bodyPr wrap="square" rtlCol="0">
            <a:spAutoFit/>
          </a:bodyPr>
          <a:lstStyle/>
          <a:p>
            <a:pPr algn="ctr"/>
            <a:r>
              <a:rPr lang="en-US" sz="1800" dirty="0">
                <a:latin typeface="EB Garamond" panose="020B0604020202020204" charset="0"/>
                <a:ea typeface="EB Garamond" panose="020B0604020202020204" charset="0"/>
                <a:cs typeface="EB Garamond" panose="020B0604020202020204" charset="0"/>
              </a:rPr>
              <a:t>Research, Campaign </a:t>
            </a:r>
          </a:p>
          <a:p>
            <a:pPr algn="ctr"/>
            <a:r>
              <a:rPr lang="en-US" sz="1800" dirty="0">
                <a:latin typeface="EB Garamond" panose="020B0604020202020204" charset="0"/>
                <a:ea typeface="EB Garamond" panose="020B0604020202020204" charset="0"/>
                <a:cs typeface="EB Garamond" panose="020B0604020202020204" charset="0"/>
              </a:rPr>
              <a:t>&amp; Advocacy</a:t>
            </a:r>
          </a:p>
        </p:txBody>
      </p:sp>
      <p:sp>
        <p:nvSpPr>
          <p:cNvPr id="20" name="TextBox 19">
            <a:extLst>
              <a:ext uri="{FF2B5EF4-FFF2-40B4-BE49-F238E27FC236}">
                <a16:creationId xmlns:a16="http://schemas.microsoft.com/office/drawing/2014/main" id="{FA50CD7F-0382-44DC-85A6-D76A4BD5C44A}"/>
              </a:ext>
            </a:extLst>
          </p:cNvPr>
          <p:cNvSpPr txBox="1"/>
          <p:nvPr/>
        </p:nvSpPr>
        <p:spPr>
          <a:xfrm>
            <a:off x="4684034" y="6165478"/>
            <a:ext cx="1890126" cy="369332"/>
          </a:xfrm>
          <a:prstGeom prst="rect">
            <a:avLst/>
          </a:prstGeom>
          <a:noFill/>
        </p:spPr>
        <p:txBody>
          <a:bodyPr wrap="square" rtlCol="0">
            <a:spAutoFit/>
          </a:bodyPr>
          <a:lstStyle/>
          <a:p>
            <a:r>
              <a:rPr lang="en-US" sz="1800" dirty="0">
                <a:latin typeface="EB Garamond" panose="020B0604020202020204" charset="0"/>
                <a:ea typeface="EB Garamond" panose="020B0604020202020204" charset="0"/>
                <a:cs typeface="EB Garamond" panose="020B0604020202020204" charset="0"/>
              </a:rPr>
              <a:t>Advisory Services</a:t>
            </a:r>
          </a:p>
        </p:txBody>
      </p:sp>
      <p:sp>
        <p:nvSpPr>
          <p:cNvPr id="21" name="TextBox 20">
            <a:extLst>
              <a:ext uri="{FF2B5EF4-FFF2-40B4-BE49-F238E27FC236}">
                <a16:creationId xmlns:a16="http://schemas.microsoft.com/office/drawing/2014/main" id="{D72D5CAF-9CAA-4AC1-AB12-519FDDB9987C}"/>
              </a:ext>
            </a:extLst>
          </p:cNvPr>
          <p:cNvSpPr txBox="1"/>
          <p:nvPr/>
        </p:nvSpPr>
        <p:spPr>
          <a:xfrm>
            <a:off x="718711" y="3624016"/>
            <a:ext cx="5144181" cy="461665"/>
          </a:xfrm>
          <a:prstGeom prst="rect">
            <a:avLst/>
          </a:prstGeom>
          <a:noFill/>
        </p:spPr>
        <p:txBody>
          <a:bodyPr vert="horz" wrap="square" rtlCol="0">
            <a:spAutoFit/>
          </a:bodyPr>
          <a:lstStyle/>
          <a:p>
            <a:pPr algn="ctr"/>
            <a:r>
              <a:rPr lang="en-US" sz="2400" b="1" dirty="0">
                <a:solidFill>
                  <a:schemeClr val="accent6">
                    <a:lumMod val="50000"/>
                  </a:schemeClr>
                </a:solidFill>
                <a:latin typeface="EB Garamond" panose="020B0604020202020204" charset="0"/>
                <a:ea typeface="EB Garamond" panose="020B0604020202020204" charset="0"/>
                <a:cs typeface="EB Garamond" panose="020B0604020202020204" charset="0"/>
              </a:rPr>
              <a:t>Core Working Areas</a:t>
            </a:r>
          </a:p>
        </p:txBody>
      </p:sp>
      <p:pic>
        <p:nvPicPr>
          <p:cNvPr id="12" name="Graphic 11" descr="Internet">
            <a:extLst>
              <a:ext uri="{FF2B5EF4-FFF2-40B4-BE49-F238E27FC236}">
                <a16:creationId xmlns:a16="http://schemas.microsoft.com/office/drawing/2014/main" id="{4A75BACE-7B4F-4CC6-B410-3FF6FB7FA7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559" y="4178738"/>
            <a:ext cx="457200" cy="457200"/>
          </a:xfrm>
          <a:prstGeom prst="rect">
            <a:avLst/>
          </a:prstGeom>
        </p:spPr>
      </p:pic>
      <p:pic>
        <p:nvPicPr>
          <p:cNvPr id="25" name="Graphic 24" descr="First aid kit">
            <a:extLst>
              <a:ext uri="{FF2B5EF4-FFF2-40B4-BE49-F238E27FC236}">
                <a16:creationId xmlns:a16="http://schemas.microsoft.com/office/drawing/2014/main" id="{AA8FF6F0-747C-4907-B4F0-D56F1CCAEE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20029" y="4885447"/>
            <a:ext cx="457200" cy="457200"/>
          </a:xfrm>
          <a:prstGeom prst="rect">
            <a:avLst/>
          </a:prstGeom>
        </p:spPr>
      </p:pic>
      <p:pic>
        <p:nvPicPr>
          <p:cNvPr id="27" name="Graphic 26" descr="Schoolhouse">
            <a:extLst>
              <a:ext uri="{FF2B5EF4-FFF2-40B4-BE49-F238E27FC236}">
                <a16:creationId xmlns:a16="http://schemas.microsoft.com/office/drawing/2014/main" id="{F84E6FE4-D7AB-4F70-A3D4-42B7D621E2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8872" y="4898656"/>
            <a:ext cx="457200" cy="457200"/>
          </a:xfrm>
          <a:prstGeom prst="rect">
            <a:avLst/>
          </a:prstGeom>
        </p:spPr>
      </p:pic>
      <p:pic>
        <p:nvPicPr>
          <p:cNvPr id="29" name="Graphic 28" descr="Leaf">
            <a:extLst>
              <a:ext uri="{FF2B5EF4-FFF2-40B4-BE49-F238E27FC236}">
                <a16:creationId xmlns:a16="http://schemas.microsoft.com/office/drawing/2014/main" id="{A8259976-4371-4F00-8C5B-6B7D8E005A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29201" y="4878203"/>
            <a:ext cx="457200" cy="457200"/>
          </a:xfrm>
          <a:prstGeom prst="rect">
            <a:avLst/>
          </a:prstGeom>
        </p:spPr>
      </p:pic>
      <p:pic>
        <p:nvPicPr>
          <p:cNvPr id="31" name="Graphic 30" descr="Scales of justice">
            <a:extLst>
              <a:ext uri="{FF2B5EF4-FFF2-40B4-BE49-F238E27FC236}">
                <a16:creationId xmlns:a16="http://schemas.microsoft.com/office/drawing/2014/main" id="{1637ECC9-3FF3-41C6-A6A2-741DCB4A44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2802" y="5665211"/>
            <a:ext cx="457200" cy="457200"/>
          </a:xfrm>
          <a:prstGeom prst="rect">
            <a:avLst/>
          </a:prstGeom>
        </p:spPr>
      </p:pic>
      <p:pic>
        <p:nvPicPr>
          <p:cNvPr id="33" name="Graphic 32" descr="Research">
            <a:extLst>
              <a:ext uri="{FF2B5EF4-FFF2-40B4-BE49-F238E27FC236}">
                <a16:creationId xmlns:a16="http://schemas.microsoft.com/office/drawing/2014/main" id="{CA3F3CB5-2D65-4AD8-BFA7-C02C6319953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36473" y="5733660"/>
            <a:ext cx="457200" cy="457200"/>
          </a:xfrm>
          <a:prstGeom prst="rect">
            <a:avLst/>
          </a:prstGeom>
        </p:spPr>
      </p:pic>
      <p:pic>
        <p:nvPicPr>
          <p:cNvPr id="35" name="Graphic 34" descr="Head with gears">
            <a:extLst>
              <a:ext uri="{FF2B5EF4-FFF2-40B4-BE49-F238E27FC236}">
                <a16:creationId xmlns:a16="http://schemas.microsoft.com/office/drawing/2014/main" id="{69E43195-D8D5-4900-8361-0B4E4A35AB9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45243" y="5738032"/>
            <a:ext cx="457200" cy="457200"/>
          </a:xfrm>
          <a:prstGeom prst="rect">
            <a:avLst/>
          </a:prstGeom>
        </p:spPr>
      </p:pic>
      <p:sp>
        <p:nvSpPr>
          <p:cNvPr id="42" name="TextBox 41">
            <a:extLst>
              <a:ext uri="{FF2B5EF4-FFF2-40B4-BE49-F238E27FC236}">
                <a16:creationId xmlns:a16="http://schemas.microsoft.com/office/drawing/2014/main" id="{73148D91-D807-4873-B518-2262521FB65B}"/>
              </a:ext>
            </a:extLst>
          </p:cNvPr>
          <p:cNvSpPr txBox="1"/>
          <p:nvPr/>
        </p:nvSpPr>
        <p:spPr>
          <a:xfrm>
            <a:off x="6681218" y="3583149"/>
            <a:ext cx="5395895" cy="461665"/>
          </a:xfrm>
          <a:prstGeom prst="rect">
            <a:avLst/>
          </a:prstGeom>
          <a:noFill/>
        </p:spPr>
        <p:txBody>
          <a:bodyPr vert="horz" wrap="square" rtlCol="0">
            <a:spAutoFit/>
          </a:bodyPr>
          <a:lstStyle/>
          <a:p>
            <a:pPr algn="ctr"/>
            <a:r>
              <a:rPr lang="en-US" sz="2400" b="1" dirty="0">
                <a:solidFill>
                  <a:schemeClr val="accent6">
                    <a:lumMod val="50000"/>
                  </a:schemeClr>
                </a:solidFill>
                <a:latin typeface="EB Garamond" panose="020B0604020202020204" charset="0"/>
                <a:ea typeface="EB Garamond" panose="020B0604020202020204" charset="0"/>
                <a:cs typeface="EB Garamond" panose="020B0604020202020204" charset="0"/>
              </a:rPr>
              <a:t>Geographical Coverage</a:t>
            </a:r>
          </a:p>
        </p:txBody>
      </p:sp>
      <p:cxnSp>
        <p:nvCxnSpPr>
          <p:cNvPr id="41" name="Straight Connector 40">
            <a:extLst>
              <a:ext uri="{FF2B5EF4-FFF2-40B4-BE49-F238E27FC236}">
                <a16:creationId xmlns:a16="http://schemas.microsoft.com/office/drawing/2014/main" id="{CFE14798-1D84-42D7-A5CD-DD65DFAAAC67}"/>
              </a:ext>
            </a:extLst>
          </p:cNvPr>
          <p:cNvCxnSpPr/>
          <p:nvPr/>
        </p:nvCxnSpPr>
        <p:spPr>
          <a:xfrm>
            <a:off x="6681218" y="3939450"/>
            <a:ext cx="0" cy="271152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7989AF2-A751-47F8-B676-5242EB4138D5}"/>
              </a:ext>
            </a:extLst>
          </p:cNvPr>
          <p:cNvSpPr txBox="1"/>
          <p:nvPr/>
        </p:nvSpPr>
        <p:spPr>
          <a:xfrm>
            <a:off x="7567001" y="4223628"/>
            <a:ext cx="2812110" cy="646331"/>
          </a:xfrm>
          <a:prstGeom prst="rect">
            <a:avLst/>
          </a:prstGeom>
          <a:noFill/>
        </p:spPr>
        <p:txBody>
          <a:bodyPr wrap="square" rtlCol="0">
            <a:spAutoFit/>
          </a:bodyPr>
          <a:lstStyle/>
          <a:p>
            <a:pPr marL="114300" indent="0" algn="just">
              <a:buNone/>
            </a:pPr>
            <a:r>
              <a:rPr lang="en-US" sz="1800" dirty="0">
                <a:latin typeface="EB Garamond" panose="00000500000000000000" pitchFamily="2" charset="0"/>
                <a:ea typeface="EB Garamond" panose="00000500000000000000" pitchFamily="2" charset="0"/>
              </a:rPr>
              <a:t>29 districts in 8 divisions partnership with 65 OPDs</a:t>
            </a:r>
          </a:p>
        </p:txBody>
      </p:sp>
      <p:pic>
        <p:nvPicPr>
          <p:cNvPr id="45" name="Picture 44">
            <a:extLst>
              <a:ext uri="{FF2B5EF4-FFF2-40B4-BE49-F238E27FC236}">
                <a16:creationId xmlns:a16="http://schemas.microsoft.com/office/drawing/2014/main" id="{42CED3FB-13C4-441F-B836-77C5255A999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0521442" y="4350298"/>
            <a:ext cx="1506696" cy="2100373"/>
          </a:xfrm>
          <a:prstGeom prst="rect">
            <a:avLst/>
          </a:prstGeom>
        </p:spPr>
      </p:pic>
      <p:pic>
        <p:nvPicPr>
          <p:cNvPr id="48" name="Graphic 47" descr="Map with pin">
            <a:extLst>
              <a:ext uri="{FF2B5EF4-FFF2-40B4-BE49-F238E27FC236}">
                <a16:creationId xmlns:a16="http://schemas.microsoft.com/office/drawing/2014/main" id="{DCA6B020-449A-4917-A9D5-3F36553D7E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137618" y="4251426"/>
            <a:ext cx="527610" cy="527610"/>
          </a:xfrm>
          <a:prstGeom prst="rect">
            <a:avLst/>
          </a:prstGeom>
        </p:spPr>
      </p:pic>
      <p:sp>
        <p:nvSpPr>
          <p:cNvPr id="46" name="TextBox 45">
            <a:extLst>
              <a:ext uri="{FF2B5EF4-FFF2-40B4-BE49-F238E27FC236}">
                <a16:creationId xmlns:a16="http://schemas.microsoft.com/office/drawing/2014/main" id="{1DD61CF5-07BA-4F96-82FF-420BABEEA60B}"/>
              </a:ext>
            </a:extLst>
          </p:cNvPr>
          <p:cNvSpPr txBox="1"/>
          <p:nvPr/>
        </p:nvSpPr>
        <p:spPr>
          <a:xfrm>
            <a:off x="7150916" y="4926547"/>
            <a:ext cx="3437102" cy="1477328"/>
          </a:xfrm>
          <a:prstGeom prst="rect">
            <a:avLst/>
          </a:prstGeom>
          <a:noFill/>
        </p:spPr>
        <p:txBody>
          <a:bodyPr wrap="square" rtlCol="0">
            <a:spAutoFit/>
          </a:bodyPr>
          <a:lstStyle/>
          <a:p>
            <a:r>
              <a:rPr lang="en-US" sz="1800" dirty="0"/>
              <a:t>🏠 </a:t>
            </a:r>
            <a:r>
              <a:rPr lang="en-US" sz="1800" dirty="0">
                <a:latin typeface="EB Garamond" panose="00000500000000000000" pitchFamily="2" charset="0"/>
                <a:ea typeface="EB Garamond" panose="00000500000000000000" pitchFamily="2" charset="0"/>
              </a:rPr>
              <a:t>Headquarter in </a:t>
            </a:r>
            <a:r>
              <a:rPr lang="en-US" sz="1800" dirty="0" err="1">
                <a:latin typeface="EB Garamond" panose="00000500000000000000" pitchFamily="2" charset="0"/>
                <a:ea typeface="EB Garamond" panose="00000500000000000000" pitchFamily="2" charset="0"/>
              </a:rPr>
              <a:t>Savar</a:t>
            </a:r>
            <a:r>
              <a:rPr lang="en-US" sz="1800" dirty="0">
                <a:latin typeface="EB Garamond" panose="00000500000000000000" pitchFamily="2" charset="0"/>
                <a:ea typeface="EB Garamond" panose="00000500000000000000" pitchFamily="2" charset="0"/>
              </a:rPr>
              <a:t>, Dhaka </a:t>
            </a:r>
          </a:p>
          <a:p>
            <a:r>
              <a:rPr lang="en-US" sz="1800" dirty="0">
                <a:latin typeface="EB Garamond" panose="00000500000000000000" pitchFamily="2" charset="0"/>
                <a:ea typeface="EB Garamond" panose="00000500000000000000" pitchFamily="2" charset="0"/>
              </a:rPr>
              <a:t>        3 project offices </a:t>
            </a:r>
          </a:p>
          <a:p>
            <a:pPr marL="342900" indent="-342900">
              <a:buFont typeface="+mj-lt"/>
              <a:buAutoNum type="arabicPeriod"/>
            </a:pPr>
            <a:r>
              <a:rPr lang="en-US" sz="1800" dirty="0" err="1">
                <a:latin typeface="EB Garamond" panose="00000500000000000000" pitchFamily="2" charset="0"/>
                <a:ea typeface="EB Garamond" panose="00000500000000000000" pitchFamily="2" charset="0"/>
              </a:rPr>
              <a:t>Dhamrai</a:t>
            </a:r>
            <a:r>
              <a:rPr lang="en-US" sz="1800" dirty="0">
                <a:latin typeface="EB Garamond" panose="00000500000000000000" pitchFamily="2" charset="0"/>
                <a:ea typeface="EB Garamond" panose="00000500000000000000" pitchFamily="2" charset="0"/>
              </a:rPr>
              <a:t> </a:t>
            </a:r>
          </a:p>
          <a:p>
            <a:pPr marL="342900" indent="-342900">
              <a:buFont typeface="+mj-lt"/>
              <a:buAutoNum type="arabicPeriod"/>
            </a:pPr>
            <a:r>
              <a:rPr lang="en-US" sz="1800" dirty="0" err="1">
                <a:latin typeface="EB Garamond" panose="00000500000000000000" pitchFamily="2" charset="0"/>
                <a:ea typeface="EB Garamond" panose="00000500000000000000" pitchFamily="2" charset="0"/>
              </a:rPr>
              <a:t>Shyamnagar</a:t>
            </a:r>
            <a:r>
              <a:rPr lang="en-US" sz="1800" dirty="0">
                <a:latin typeface="EB Garamond" panose="00000500000000000000" pitchFamily="2" charset="0"/>
                <a:ea typeface="EB Garamond" panose="00000500000000000000" pitchFamily="2" charset="0"/>
              </a:rPr>
              <a:t> and </a:t>
            </a:r>
          </a:p>
          <a:p>
            <a:pPr marL="342900" indent="-342900">
              <a:buFont typeface="+mj-lt"/>
              <a:buAutoNum type="arabicPeriod"/>
            </a:pPr>
            <a:r>
              <a:rPr lang="en-US" sz="1800" dirty="0" err="1">
                <a:latin typeface="EB Garamond" panose="00000500000000000000" pitchFamily="2" charset="0"/>
                <a:ea typeface="EB Garamond" panose="00000500000000000000" pitchFamily="2" charset="0"/>
              </a:rPr>
              <a:t>Chilmari</a:t>
            </a:r>
            <a:r>
              <a:rPr lang="en-US" sz="1800" dirty="0">
                <a:latin typeface="EB Garamond" panose="00000500000000000000" pitchFamily="2" charset="0"/>
                <a:ea typeface="EB Garamond" panose="00000500000000000000" pitchFamily="2" charset="0"/>
              </a:rPr>
              <a:t>, </a:t>
            </a:r>
            <a:r>
              <a:rPr lang="en-US" sz="1800" dirty="0" err="1">
                <a:latin typeface="EB Garamond" panose="00000500000000000000" pitchFamily="2" charset="0"/>
                <a:ea typeface="EB Garamond" panose="00000500000000000000" pitchFamily="2" charset="0"/>
              </a:rPr>
              <a:t>Kurigram</a:t>
            </a:r>
            <a:endParaRPr lang="en-US" sz="1800" dirty="0">
              <a:latin typeface="EB Garamond" panose="00000500000000000000" pitchFamily="2" charset="0"/>
              <a:ea typeface="EB Garamond" panose="00000500000000000000" pitchFamily="2" charset="0"/>
            </a:endParaRPr>
          </a:p>
        </p:txBody>
      </p:sp>
      <p:pic>
        <p:nvPicPr>
          <p:cNvPr id="49" name="Graphic 48" descr="Briefcase">
            <a:extLst>
              <a:ext uri="{FF2B5EF4-FFF2-40B4-BE49-F238E27FC236}">
                <a16:creationId xmlns:a16="http://schemas.microsoft.com/office/drawing/2014/main" id="{D9AA1F8E-A15A-441B-93FF-4C5B9E284F6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37983" y="5242282"/>
            <a:ext cx="316403" cy="3164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3a2500e4d40_0_5"/>
          <p:cNvSpPr txBox="1">
            <a:spLocks noGrp="1"/>
          </p:cNvSpPr>
          <p:nvPr>
            <p:ph type="title"/>
          </p:nvPr>
        </p:nvSpPr>
        <p:spPr>
          <a:xfrm>
            <a:off x="414338" y="279580"/>
            <a:ext cx="10939462" cy="63482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b="1" dirty="0">
                <a:latin typeface="EB Garamond"/>
                <a:ea typeface="EB Garamond"/>
                <a:cs typeface="EB Garamond"/>
                <a:sym typeface="EB Garamond"/>
              </a:rPr>
              <a:t>Focus and Thematic Areas  </a:t>
            </a:r>
            <a:endParaRPr sz="3600" b="1" dirty="0">
              <a:latin typeface="EB Garamond"/>
              <a:ea typeface="EB Garamond"/>
              <a:cs typeface="EB Garamond"/>
              <a:sym typeface="EB Garamond"/>
            </a:endParaRPr>
          </a:p>
        </p:txBody>
      </p:sp>
      <p:sp>
        <p:nvSpPr>
          <p:cNvPr id="106" name="Google Shape;106;g3a2500e4d40_0_5"/>
          <p:cNvSpPr txBox="1">
            <a:spLocks noGrp="1"/>
          </p:cNvSpPr>
          <p:nvPr>
            <p:ph type="body" idx="1"/>
          </p:nvPr>
        </p:nvSpPr>
        <p:spPr>
          <a:xfrm>
            <a:off x="600075" y="1056641"/>
            <a:ext cx="10753725" cy="2056982"/>
          </a:xfrm>
          <a:prstGeom prst="rect">
            <a:avLst/>
          </a:prstGeom>
        </p:spPr>
        <p:txBody>
          <a:bodyPr spcFirstLastPara="1" wrap="square" lIns="91425" tIns="45700" rIns="91425" bIns="45700" anchor="t" anchorCtr="0">
            <a:normAutofit/>
          </a:bodyPr>
          <a:lstStyle/>
          <a:p>
            <a:pPr marL="0" indent="0">
              <a:buNone/>
            </a:pPr>
            <a:r>
              <a:rPr lang="en-US" b="1" dirty="0">
                <a:latin typeface="EB Garamond" panose="020B0604020202020204" charset="0"/>
                <a:ea typeface="EB Garamond" panose="020B0604020202020204" charset="0"/>
                <a:cs typeface="EB Garamond" panose="020B0604020202020204" charset="0"/>
                <a:sym typeface="EB Garamond"/>
              </a:rPr>
              <a:t>Thematic Title: </a:t>
            </a:r>
            <a:r>
              <a:rPr lang="en-US" dirty="0">
                <a:latin typeface="EB Garamond"/>
                <a:ea typeface="EB Garamond"/>
                <a:cs typeface="EB Garamond"/>
                <a:sym typeface="EB Garamond"/>
              </a:rPr>
              <a:t>Empowering Persons with Disabilities through Enhanced Accessibility and Digital Inclusion</a:t>
            </a:r>
          </a:p>
          <a:p>
            <a:pPr marL="0" lvl="0" indent="0">
              <a:buNone/>
            </a:pPr>
            <a:r>
              <a:rPr lang="en-US" b="1" dirty="0">
                <a:latin typeface="EB Garamond" panose="020B0604020202020204" charset="0"/>
                <a:ea typeface="EB Garamond" panose="020B0604020202020204" charset="0"/>
                <a:cs typeface="EB Garamond" panose="020B0604020202020204" charset="0"/>
              </a:rPr>
              <a:t>Theme of this Paper: </a:t>
            </a:r>
            <a:r>
              <a:rPr lang="en-US" dirty="0">
                <a:latin typeface="EB Garamond" panose="020B0604020202020204" charset="0"/>
                <a:ea typeface="EB Garamond" panose="020B0604020202020204" charset="0"/>
                <a:cs typeface="EB Garamond" panose="020B0604020202020204" charset="0"/>
              </a:rPr>
              <a:t>Accessible Infrastructure &amp; Digital Inclusion</a:t>
            </a:r>
          </a:p>
          <a:p>
            <a:pPr marL="0" lvl="0" indent="0" algn="ctr">
              <a:buNone/>
            </a:pPr>
            <a:r>
              <a:rPr lang="en-US" b="1" dirty="0">
                <a:solidFill>
                  <a:schemeClr val="accent6">
                    <a:lumMod val="50000"/>
                  </a:schemeClr>
                </a:solidFill>
                <a:latin typeface="EB Garamond" panose="020B0604020202020204" charset="0"/>
                <a:ea typeface="EB Garamond" panose="020B0604020202020204" charset="0"/>
                <a:cs typeface="EB Garamond" panose="020B0604020202020204" charset="0"/>
              </a:rPr>
              <a:t>Focus &amp; Thematic Areas</a:t>
            </a:r>
            <a:endParaRPr lang="en-US" dirty="0">
              <a:solidFill>
                <a:schemeClr val="accent6">
                  <a:lumMod val="50000"/>
                </a:schemeClr>
              </a:solidFill>
              <a:latin typeface="EB Garamond" panose="020B0604020202020204" charset="0"/>
              <a:ea typeface="EB Garamond" panose="020B0604020202020204" charset="0"/>
              <a:cs typeface="EB Garamond" panose="020B0604020202020204" charset="0"/>
            </a:endParaRPr>
          </a:p>
        </p:txBody>
      </p:sp>
      <p:sp>
        <p:nvSpPr>
          <p:cNvPr id="2" name="Rectangle: Rounded Corners 1">
            <a:extLst>
              <a:ext uri="{FF2B5EF4-FFF2-40B4-BE49-F238E27FC236}">
                <a16:creationId xmlns:a16="http://schemas.microsoft.com/office/drawing/2014/main" id="{AB529F9A-24A0-4A28-84C9-650C531ADCB4}"/>
              </a:ext>
            </a:extLst>
          </p:cNvPr>
          <p:cNvSpPr/>
          <p:nvPr/>
        </p:nvSpPr>
        <p:spPr>
          <a:xfrm>
            <a:off x="1475185" y="3537856"/>
            <a:ext cx="2671762" cy="289224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EB Garamond" panose="020B0604020202020204" charset="0"/>
              <a:ea typeface="EB Garamond" panose="020B0604020202020204" charset="0"/>
              <a:cs typeface="EB Garamond" panose="020B0604020202020204" charset="0"/>
            </a:endParaRPr>
          </a:p>
        </p:txBody>
      </p:sp>
      <p:sp>
        <p:nvSpPr>
          <p:cNvPr id="5" name="Rectangle: Rounded Corners 4">
            <a:extLst>
              <a:ext uri="{FF2B5EF4-FFF2-40B4-BE49-F238E27FC236}">
                <a16:creationId xmlns:a16="http://schemas.microsoft.com/office/drawing/2014/main" id="{03957601-1680-4F9A-95FB-CFC4B3C5A6A9}"/>
              </a:ext>
            </a:extLst>
          </p:cNvPr>
          <p:cNvSpPr/>
          <p:nvPr/>
        </p:nvSpPr>
        <p:spPr>
          <a:xfrm>
            <a:off x="4950619" y="3537857"/>
            <a:ext cx="2671762" cy="289224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3AAEECD-B621-4C22-AE5B-013DD0055D38}"/>
              </a:ext>
            </a:extLst>
          </p:cNvPr>
          <p:cNvSpPr/>
          <p:nvPr/>
        </p:nvSpPr>
        <p:spPr>
          <a:xfrm>
            <a:off x="8301037" y="3537858"/>
            <a:ext cx="2671762" cy="28922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6A3F7B-8935-4C0B-A86B-E9B6FF9165D8}"/>
              </a:ext>
            </a:extLst>
          </p:cNvPr>
          <p:cNvSpPr txBox="1"/>
          <p:nvPr/>
        </p:nvSpPr>
        <p:spPr>
          <a:xfrm>
            <a:off x="1475185" y="3875556"/>
            <a:ext cx="2619375" cy="2554545"/>
          </a:xfrm>
          <a:prstGeom prst="rect">
            <a:avLst/>
          </a:prstGeom>
          <a:noFill/>
        </p:spPr>
        <p:txBody>
          <a:bodyPr wrap="square" rtlCol="0">
            <a:spAutoFit/>
          </a:bodyPr>
          <a:lstStyle/>
          <a:p>
            <a:pPr algn="ctr"/>
            <a:r>
              <a:rPr lang="en-US" sz="2000" b="1" dirty="0">
                <a:latin typeface="EB Garamond" panose="020B0604020202020204" charset="0"/>
                <a:ea typeface="EB Garamond" panose="020B0604020202020204" charset="0"/>
                <a:cs typeface="EB Garamond" panose="020B0604020202020204" charset="0"/>
              </a:rPr>
              <a:t>Accessibility Assessment, renovation and improve accessibility of Information &amp; Feedback Centers in humanitarian context </a:t>
            </a:r>
          </a:p>
          <a:p>
            <a:pPr algn="ctr"/>
            <a:endParaRPr lang="en-US" sz="2000" b="1" dirty="0"/>
          </a:p>
        </p:txBody>
      </p:sp>
      <p:sp>
        <p:nvSpPr>
          <p:cNvPr id="8" name="TextBox 7">
            <a:extLst>
              <a:ext uri="{FF2B5EF4-FFF2-40B4-BE49-F238E27FC236}">
                <a16:creationId xmlns:a16="http://schemas.microsoft.com/office/drawing/2014/main" id="{4B6CBFC3-9461-499F-8E40-F56A3FCB2201}"/>
              </a:ext>
            </a:extLst>
          </p:cNvPr>
          <p:cNvSpPr txBox="1"/>
          <p:nvPr/>
        </p:nvSpPr>
        <p:spPr>
          <a:xfrm>
            <a:off x="5003006" y="4014483"/>
            <a:ext cx="2619375" cy="2554545"/>
          </a:xfrm>
          <a:prstGeom prst="rect">
            <a:avLst/>
          </a:prstGeom>
          <a:noFill/>
        </p:spPr>
        <p:txBody>
          <a:bodyPr wrap="square" rtlCol="0">
            <a:spAutoFit/>
          </a:bodyPr>
          <a:lstStyle/>
          <a:p>
            <a:pPr algn="ctr"/>
            <a:r>
              <a:rPr lang="en-US" sz="2000" b="1" dirty="0">
                <a:latin typeface="EB Garamond" panose="020B0604020202020204" charset="0"/>
                <a:ea typeface="EB Garamond" panose="020B0604020202020204" charset="0"/>
                <a:cs typeface="EB Garamond" panose="020B0604020202020204" charset="0"/>
              </a:rPr>
              <a:t>Promote digital inclusion through  skills development and employment generation for youth and women with disabilities</a:t>
            </a:r>
          </a:p>
          <a:p>
            <a:pPr algn="ctr"/>
            <a:endParaRPr lang="en-US" sz="2000" b="1" dirty="0"/>
          </a:p>
        </p:txBody>
      </p:sp>
      <p:sp>
        <p:nvSpPr>
          <p:cNvPr id="9" name="TextBox 8">
            <a:extLst>
              <a:ext uri="{FF2B5EF4-FFF2-40B4-BE49-F238E27FC236}">
                <a16:creationId xmlns:a16="http://schemas.microsoft.com/office/drawing/2014/main" id="{EB4E3163-9FC9-41F6-A250-B75540615B82}"/>
              </a:ext>
            </a:extLst>
          </p:cNvPr>
          <p:cNvSpPr txBox="1"/>
          <p:nvPr/>
        </p:nvSpPr>
        <p:spPr>
          <a:xfrm>
            <a:off x="8353424" y="4141932"/>
            <a:ext cx="2619375" cy="1015663"/>
          </a:xfrm>
          <a:prstGeom prst="rect">
            <a:avLst/>
          </a:prstGeom>
          <a:noFill/>
        </p:spPr>
        <p:txBody>
          <a:bodyPr wrap="square" rtlCol="0">
            <a:spAutoFit/>
          </a:bodyPr>
          <a:lstStyle/>
          <a:p>
            <a:pPr algn="ctr"/>
            <a:r>
              <a:rPr lang="en-US" sz="2000" b="1" dirty="0">
                <a:latin typeface="EB Garamond" panose="020B0604020202020204" charset="0"/>
                <a:ea typeface="EB Garamond" panose="020B0604020202020204" charset="0"/>
                <a:cs typeface="EB Garamond" panose="020B0604020202020204" charset="0"/>
              </a:rPr>
              <a:t>Accessible online learning  and </a:t>
            </a:r>
          </a:p>
          <a:p>
            <a:pPr algn="ctr"/>
            <a:r>
              <a:rPr lang="en-US" sz="2000" b="1" dirty="0">
                <a:latin typeface="EB Garamond" panose="020B0604020202020204" charset="0"/>
                <a:ea typeface="EB Garamond" panose="020B0604020202020204" charset="0"/>
                <a:cs typeface="EB Garamond" panose="020B0604020202020204" charset="0"/>
              </a:rPr>
              <a:t>e-commerce platforms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a2500e4d40_0_27"/>
          <p:cNvSpPr txBox="1">
            <a:spLocks noGrp="1"/>
          </p:cNvSpPr>
          <p:nvPr>
            <p:ph type="title"/>
          </p:nvPr>
        </p:nvSpPr>
        <p:spPr>
          <a:xfrm>
            <a:off x="323851" y="36917"/>
            <a:ext cx="11868149" cy="1225583"/>
          </a:xfrm>
          <a:prstGeom prst="rect">
            <a:avLst/>
          </a:prstGeom>
        </p:spPr>
        <p:txBody>
          <a:bodyPr spcFirstLastPara="1" wrap="square" lIns="91425" tIns="45700" rIns="91425" bIns="45700" anchor="ctr" anchorCtr="0">
            <a:noAutofit/>
          </a:bodyPr>
          <a:lstStyle/>
          <a:p>
            <a:r>
              <a:rPr lang="en-US" sz="2400" b="1" dirty="0">
                <a:solidFill>
                  <a:schemeClr val="accent6">
                    <a:lumMod val="50000"/>
                  </a:schemeClr>
                </a:solidFill>
                <a:latin typeface="EB Garamond"/>
                <a:ea typeface="EB Garamond"/>
                <a:cs typeface="EB Garamond"/>
                <a:sym typeface="EB Garamond"/>
              </a:rPr>
              <a:t>Major Project on Accessible Infrastructure: </a:t>
            </a:r>
            <a:br>
              <a:rPr lang="en-US" sz="2400" b="1" dirty="0">
                <a:latin typeface="EB Garamond"/>
                <a:ea typeface="EB Garamond"/>
                <a:cs typeface="EB Garamond"/>
                <a:sym typeface="EB Garamond"/>
              </a:rPr>
            </a:br>
            <a:r>
              <a:rPr lang="en-US" sz="2400" b="1" kern="1200" dirty="0">
                <a:latin typeface="EB Garamond" panose="020B0604020202020204" charset="0"/>
                <a:ea typeface="EB Garamond" panose="020B0604020202020204" charset="0"/>
                <a:cs typeface="EB Garamond" panose="020B0604020202020204" charset="0"/>
              </a:rPr>
              <a:t>Renovation work in 18 Information and Feedback Centers in Rohingya Camps and Host Communities for making them more accessible to persons with disabilities</a:t>
            </a:r>
            <a:endParaRPr sz="2400" b="1" dirty="0">
              <a:latin typeface="EB Garamond"/>
              <a:ea typeface="EB Garamond"/>
              <a:cs typeface="EB Garamond"/>
              <a:sym typeface="EB Garamond"/>
            </a:endParaRPr>
          </a:p>
        </p:txBody>
      </p:sp>
      <p:graphicFrame>
        <p:nvGraphicFramePr>
          <p:cNvPr id="3" name="Diagram 2">
            <a:extLst>
              <a:ext uri="{FF2B5EF4-FFF2-40B4-BE49-F238E27FC236}">
                <a16:creationId xmlns:a16="http://schemas.microsoft.com/office/drawing/2014/main" id="{4EADB971-74BC-4471-95D2-DD3478665DDF}"/>
              </a:ext>
            </a:extLst>
          </p:cNvPr>
          <p:cNvGraphicFramePr/>
          <p:nvPr>
            <p:extLst>
              <p:ext uri="{D42A27DB-BD31-4B8C-83A1-F6EECF244321}">
                <p14:modId xmlns:p14="http://schemas.microsoft.com/office/powerpoint/2010/main" val="28566920"/>
              </p:ext>
            </p:extLst>
          </p:nvPr>
        </p:nvGraphicFramePr>
        <p:xfrm>
          <a:off x="838202" y="1799430"/>
          <a:ext cx="11134724" cy="444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Right 3">
            <a:extLst>
              <a:ext uri="{FF2B5EF4-FFF2-40B4-BE49-F238E27FC236}">
                <a16:creationId xmlns:a16="http://schemas.microsoft.com/office/drawing/2014/main" id="{D6F9EBC6-6FD4-49A0-9332-294891A47C17}"/>
              </a:ext>
            </a:extLst>
          </p:cNvPr>
          <p:cNvSpPr/>
          <p:nvPr/>
        </p:nvSpPr>
        <p:spPr>
          <a:xfrm rot="10800000">
            <a:off x="6858000" y="4903032"/>
            <a:ext cx="2041523" cy="9436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4F52033-E299-4817-A562-8349391B47BF}"/>
              </a:ext>
            </a:extLst>
          </p:cNvPr>
          <p:cNvSpPr txBox="1"/>
          <p:nvPr/>
        </p:nvSpPr>
        <p:spPr>
          <a:xfrm>
            <a:off x="1114425" y="3829172"/>
            <a:ext cx="5743575" cy="1477328"/>
          </a:xfrm>
          <a:prstGeom prst="rect">
            <a:avLst/>
          </a:prstGeom>
          <a:solidFill>
            <a:srgbClr val="FFC000"/>
          </a:solidFill>
        </p:spPr>
        <p:txBody>
          <a:bodyPr wrap="square" rtlCol="0">
            <a:spAutoFit/>
          </a:bodyPr>
          <a:lstStyle/>
          <a:p>
            <a:pPr algn="just"/>
            <a:r>
              <a:rPr lang="en-US" sz="1800" dirty="0">
                <a:latin typeface="EB Garamond" panose="020B0604020202020204" charset="0"/>
                <a:ea typeface="EB Garamond" panose="020B0604020202020204" charset="0"/>
                <a:cs typeface="EB Garamond" panose="020B0604020202020204" charset="0"/>
              </a:rPr>
              <a:t>Infrastructural features installed- Wooden Ramps, Tactile block, Non-slippery floormate, Doors with D-shape handle, Height adjustment of switch box, Accessible toilet facilities (grab bar, vertical bar, bib cock, pillar cock), Locally crafted brass metal emergency ring bell in toilets with a connected rope</a:t>
            </a:r>
          </a:p>
        </p:txBody>
      </p:sp>
      <p:sp>
        <p:nvSpPr>
          <p:cNvPr id="10" name="TextBox 9">
            <a:extLst>
              <a:ext uri="{FF2B5EF4-FFF2-40B4-BE49-F238E27FC236}">
                <a16:creationId xmlns:a16="http://schemas.microsoft.com/office/drawing/2014/main" id="{9BE962A5-E60D-4162-9A84-4FB4F77A2A89}"/>
              </a:ext>
            </a:extLst>
          </p:cNvPr>
          <p:cNvSpPr txBox="1"/>
          <p:nvPr/>
        </p:nvSpPr>
        <p:spPr>
          <a:xfrm>
            <a:off x="1114425" y="5781972"/>
            <a:ext cx="5743575" cy="923330"/>
          </a:xfrm>
          <a:prstGeom prst="rect">
            <a:avLst/>
          </a:prstGeom>
          <a:solidFill>
            <a:schemeClr val="accent2">
              <a:lumMod val="60000"/>
              <a:lumOff val="40000"/>
            </a:schemeClr>
          </a:solidFill>
        </p:spPr>
        <p:txBody>
          <a:bodyPr wrap="square" rtlCol="0">
            <a:spAutoFit/>
          </a:bodyPr>
          <a:lstStyle/>
          <a:p>
            <a:pPr algn="just"/>
            <a:r>
              <a:rPr lang="en-US" sz="1800" dirty="0">
                <a:latin typeface="EB Garamond" panose="020B0604020202020204" charset="0"/>
                <a:ea typeface="EB Garamond" panose="020B0604020202020204" charset="0"/>
                <a:cs typeface="EB Garamond" panose="020B0604020202020204" charset="0"/>
              </a:rPr>
              <a:t>Informational features: Wooden Facility nameplates and informational and services documents in multilingual text: English, Rohingya, and Braille version</a:t>
            </a:r>
          </a:p>
        </p:txBody>
      </p:sp>
      <p:sp>
        <p:nvSpPr>
          <p:cNvPr id="13" name="TextBox 12">
            <a:extLst>
              <a:ext uri="{FF2B5EF4-FFF2-40B4-BE49-F238E27FC236}">
                <a16:creationId xmlns:a16="http://schemas.microsoft.com/office/drawing/2014/main" id="{78E90B18-B39D-453F-A552-E316125FAB0B}"/>
              </a:ext>
            </a:extLst>
          </p:cNvPr>
          <p:cNvSpPr txBox="1"/>
          <p:nvPr/>
        </p:nvSpPr>
        <p:spPr>
          <a:xfrm>
            <a:off x="838202" y="1230141"/>
            <a:ext cx="11134723" cy="461665"/>
          </a:xfrm>
          <a:prstGeom prst="rect">
            <a:avLst/>
          </a:prstGeom>
          <a:noFill/>
        </p:spPr>
        <p:txBody>
          <a:bodyPr vert="horz" wrap="square" rtlCol="0">
            <a:spAutoFit/>
          </a:bodyPr>
          <a:lstStyle/>
          <a:p>
            <a:pPr algn="ctr"/>
            <a:r>
              <a:rPr lang="en-US" sz="2400" b="1" dirty="0">
                <a:solidFill>
                  <a:schemeClr val="accent6">
                    <a:lumMod val="50000"/>
                  </a:schemeClr>
                </a:solidFill>
                <a:latin typeface="EB Garamond" panose="020B0604020202020204" charset="0"/>
                <a:ea typeface="EB Garamond" panose="020B0604020202020204" charset="0"/>
                <a:cs typeface="EB Garamond" panose="020B0604020202020204" charset="0"/>
              </a:rPr>
              <a:t>Working Model: Accessibility Assessment, Renovation and Improve Accessibility</a:t>
            </a:r>
          </a:p>
        </p:txBody>
      </p:sp>
    </p:spTree>
    <p:extLst>
      <p:ext uri="{BB962C8B-B14F-4D97-AF65-F5344CB8AC3E}">
        <p14:creationId xmlns:p14="http://schemas.microsoft.com/office/powerpoint/2010/main" val="816680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a2500e4d40_0_27"/>
          <p:cNvSpPr txBox="1">
            <a:spLocks noGrp="1"/>
          </p:cNvSpPr>
          <p:nvPr>
            <p:ph type="title"/>
          </p:nvPr>
        </p:nvSpPr>
        <p:spPr>
          <a:xfrm>
            <a:off x="323851" y="312983"/>
            <a:ext cx="11868149" cy="1225583"/>
          </a:xfrm>
          <a:prstGeom prst="rect">
            <a:avLst/>
          </a:prstGeom>
        </p:spPr>
        <p:txBody>
          <a:bodyPr spcFirstLastPara="1" wrap="square" lIns="91425" tIns="45700" rIns="91425" bIns="45700" anchor="ctr" anchorCtr="0">
            <a:noAutofit/>
          </a:bodyPr>
          <a:lstStyle/>
          <a:p>
            <a:r>
              <a:rPr lang="en-US" sz="2400" b="1" dirty="0">
                <a:solidFill>
                  <a:schemeClr val="accent6">
                    <a:lumMod val="50000"/>
                  </a:schemeClr>
                </a:solidFill>
                <a:latin typeface="EB Garamond"/>
                <a:ea typeface="EB Garamond"/>
                <a:cs typeface="EB Garamond"/>
                <a:sym typeface="EB Garamond"/>
              </a:rPr>
              <a:t>Major Project on Digital Inclusion: </a:t>
            </a:r>
            <a:br>
              <a:rPr lang="en-US" sz="2400" b="1" dirty="0">
                <a:latin typeface="EB Garamond"/>
                <a:ea typeface="EB Garamond"/>
                <a:cs typeface="EB Garamond"/>
                <a:sym typeface="EB Garamond"/>
              </a:rPr>
            </a:br>
            <a:r>
              <a:rPr lang="en-US" sz="2400" kern="100" dirty="0">
                <a:latin typeface="EB Garamond" panose="020B0604020202020204" charset="0"/>
                <a:ea typeface="EB Garamond" panose="020B0604020202020204" charset="0"/>
                <a:cs typeface="EB Garamond" panose="020B0604020202020204" charset="0"/>
              </a:rPr>
              <a:t>Making digital skills accessible for youth with disabilities and promoting their economic inclusion in Bangladesh</a:t>
            </a:r>
            <a:br>
              <a:rPr lang="en-US" sz="2400" kern="100" dirty="0">
                <a:latin typeface="EB Garamond" panose="020B0604020202020204" charset="0"/>
                <a:ea typeface="EB Garamond" panose="020B0604020202020204" charset="0"/>
                <a:cs typeface="EB Garamond" panose="020B0604020202020204" charset="0"/>
              </a:rPr>
            </a:br>
            <a:r>
              <a:rPr lang="en-US" sz="2400" dirty="0">
                <a:latin typeface="EB Garamond" panose="020B0604020202020204" charset="0"/>
                <a:ea typeface="EB Garamond" panose="020B0604020202020204" charset="0"/>
                <a:cs typeface="EB Garamond" panose="020B0604020202020204" charset="0"/>
              </a:rPr>
              <a:t>Increase access of women entrepreneurs with disabilities in e-commerce platform</a:t>
            </a:r>
            <a:endParaRPr sz="2400" b="1" dirty="0">
              <a:latin typeface="EB Garamond"/>
              <a:ea typeface="EB Garamond"/>
              <a:cs typeface="EB Garamond"/>
              <a:sym typeface="EB Garamond"/>
            </a:endParaRPr>
          </a:p>
        </p:txBody>
      </p:sp>
      <p:sp>
        <p:nvSpPr>
          <p:cNvPr id="13" name="TextBox 12">
            <a:extLst>
              <a:ext uri="{FF2B5EF4-FFF2-40B4-BE49-F238E27FC236}">
                <a16:creationId xmlns:a16="http://schemas.microsoft.com/office/drawing/2014/main" id="{78E90B18-B39D-453F-A552-E316125FAB0B}"/>
              </a:ext>
            </a:extLst>
          </p:cNvPr>
          <p:cNvSpPr txBox="1"/>
          <p:nvPr/>
        </p:nvSpPr>
        <p:spPr>
          <a:xfrm>
            <a:off x="142876" y="1595725"/>
            <a:ext cx="12049124" cy="461665"/>
          </a:xfrm>
          <a:prstGeom prst="rect">
            <a:avLst/>
          </a:prstGeom>
          <a:noFill/>
        </p:spPr>
        <p:txBody>
          <a:bodyPr vert="horz" wrap="square" rtlCol="0">
            <a:spAutoFit/>
          </a:bodyPr>
          <a:lstStyle/>
          <a:p>
            <a:pPr algn="ctr"/>
            <a:r>
              <a:rPr lang="en-US" sz="2400" b="1" dirty="0">
                <a:solidFill>
                  <a:schemeClr val="accent6">
                    <a:lumMod val="50000"/>
                  </a:schemeClr>
                </a:solidFill>
                <a:latin typeface="EB Garamond" panose="020B0604020202020204" charset="0"/>
                <a:ea typeface="EB Garamond" panose="020B0604020202020204" charset="0"/>
                <a:cs typeface="EB Garamond" panose="020B0604020202020204" charset="0"/>
              </a:rPr>
              <a:t>Working Model: Promote digital inclusion and skills training for youth with disabilities</a:t>
            </a:r>
          </a:p>
        </p:txBody>
      </p:sp>
      <p:pic>
        <p:nvPicPr>
          <p:cNvPr id="8" name="Picture 7">
            <a:extLst>
              <a:ext uri="{FF2B5EF4-FFF2-40B4-BE49-F238E27FC236}">
                <a16:creationId xmlns:a16="http://schemas.microsoft.com/office/drawing/2014/main" id="{1E5760BD-F3BD-47DD-8039-BA63E1EB7B81}"/>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742951" y="2114550"/>
            <a:ext cx="8372474" cy="4557713"/>
          </a:xfrm>
          <a:prstGeom prst="rect">
            <a:avLst/>
          </a:prstGeom>
        </p:spPr>
      </p:pic>
      <p:pic>
        <p:nvPicPr>
          <p:cNvPr id="9" name="Picture 8">
            <a:extLst>
              <a:ext uri="{FF2B5EF4-FFF2-40B4-BE49-F238E27FC236}">
                <a16:creationId xmlns:a16="http://schemas.microsoft.com/office/drawing/2014/main" id="{B1EA261E-1C27-4AB5-8B64-D357A1A3A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425" y="3126698"/>
            <a:ext cx="2900363" cy="251419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18960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531" y="1257426"/>
            <a:ext cx="3607589" cy="4810119"/>
          </a:xfrm>
          <a:prstGeom prst="ellipse">
            <a:avLst/>
          </a:prstGeom>
          <a:ln w="63500" cap="rnd">
            <a:noFill/>
          </a:ln>
          <a:effectLst/>
        </p:spPr>
      </p:pic>
      <p:sp>
        <p:nvSpPr>
          <p:cNvPr id="7" name="TextBox 6">
            <a:extLst>
              <a:ext uri="{FF2B5EF4-FFF2-40B4-BE49-F238E27FC236}">
                <a16:creationId xmlns:a16="http://schemas.microsoft.com/office/drawing/2014/main" id="{DE7AC93E-B8E0-457B-AE50-2DF21849C2DE}"/>
              </a:ext>
            </a:extLst>
          </p:cNvPr>
          <p:cNvSpPr txBox="1"/>
          <p:nvPr/>
        </p:nvSpPr>
        <p:spPr>
          <a:xfrm>
            <a:off x="456760" y="328790"/>
            <a:ext cx="11278479" cy="461665"/>
          </a:xfrm>
          <a:prstGeom prst="rect">
            <a:avLst/>
          </a:prstGeom>
          <a:noFill/>
        </p:spPr>
        <p:txBody>
          <a:bodyPr vert="horz" wrap="square" rtlCol="0">
            <a:spAutoFit/>
          </a:bodyPr>
          <a:lstStyle/>
          <a:p>
            <a:pPr algn="ctr"/>
            <a:r>
              <a:rPr lang="en-US" sz="2400" b="1" dirty="0">
                <a:solidFill>
                  <a:schemeClr val="accent6">
                    <a:lumMod val="50000"/>
                  </a:schemeClr>
                </a:solidFill>
                <a:latin typeface="EB Garamond" panose="020B0604020202020204" charset="0"/>
                <a:ea typeface="EB Garamond" panose="020B0604020202020204" charset="0"/>
                <a:cs typeface="EB Garamond" panose="020B0604020202020204" charset="0"/>
              </a:rPr>
              <a:t>Working Model: Accessible online learning  and e-commerce platforms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 y="1149254"/>
            <a:ext cx="7670011" cy="5167140"/>
          </a:xfrm>
          <a:prstGeom prst="rect">
            <a:avLst/>
          </a:prstGeom>
        </p:spPr>
      </p:pic>
    </p:spTree>
    <p:extLst>
      <p:ext uri="{BB962C8B-B14F-4D97-AF65-F5344CB8AC3E}">
        <p14:creationId xmlns:p14="http://schemas.microsoft.com/office/powerpoint/2010/main" val="3179390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a2500e4d40_0_27"/>
          <p:cNvSpPr txBox="1">
            <a:spLocks noGrp="1"/>
          </p:cNvSpPr>
          <p:nvPr>
            <p:ph type="title"/>
          </p:nvPr>
        </p:nvSpPr>
        <p:spPr>
          <a:xfrm>
            <a:off x="838200" y="157164"/>
            <a:ext cx="10515600" cy="101131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b="1" dirty="0">
                <a:solidFill>
                  <a:schemeClr val="accent6">
                    <a:lumMod val="50000"/>
                  </a:schemeClr>
                </a:solidFill>
                <a:latin typeface="EB Garamond"/>
                <a:ea typeface="EB Garamond"/>
                <a:cs typeface="EB Garamond"/>
                <a:sym typeface="EB Garamond"/>
              </a:rPr>
              <a:t>Key Achievement and Good Practices </a:t>
            </a:r>
            <a:endParaRPr sz="3600" b="1" dirty="0">
              <a:solidFill>
                <a:schemeClr val="accent6">
                  <a:lumMod val="50000"/>
                </a:schemeClr>
              </a:solidFill>
              <a:latin typeface="EB Garamond"/>
              <a:ea typeface="EB Garamond"/>
              <a:cs typeface="EB Garamond"/>
              <a:sym typeface="EB Garamond"/>
            </a:endParaRPr>
          </a:p>
        </p:txBody>
      </p:sp>
      <p:sp>
        <p:nvSpPr>
          <p:cNvPr id="124" name="Google Shape;124;g3a2500e4d40_0_27"/>
          <p:cNvSpPr txBox="1">
            <a:spLocks noGrp="1"/>
          </p:cNvSpPr>
          <p:nvPr>
            <p:ph type="body" idx="1"/>
          </p:nvPr>
        </p:nvSpPr>
        <p:spPr>
          <a:xfrm>
            <a:off x="838200" y="1011310"/>
            <a:ext cx="10515600" cy="5537536"/>
          </a:xfrm>
          <a:prstGeom prst="rect">
            <a:avLst/>
          </a:prstGeom>
        </p:spPr>
        <p:txBody>
          <a:bodyPr spcFirstLastPara="1" wrap="square" lIns="91425" tIns="45700" rIns="91425" bIns="45700" anchor="t" anchorCtr="0">
            <a:normAutofit lnSpcReduction="10000"/>
          </a:bodyPr>
          <a:lstStyle/>
          <a:p>
            <a:r>
              <a:rPr lang="en-US" sz="2400" dirty="0">
                <a:latin typeface="EB Garamond" panose="00000500000000000000" pitchFamily="2" charset="0"/>
                <a:ea typeface="EB Garamond" panose="00000500000000000000" pitchFamily="2" charset="0"/>
              </a:rPr>
              <a:t>Renovated UNICEF’s 18 IFCs with improved accessibility features, covering both infrastructural and informational aspects.</a:t>
            </a:r>
          </a:p>
          <a:p>
            <a:r>
              <a:rPr lang="en-US" sz="2400" dirty="0">
                <a:latin typeface="EB Garamond" panose="00000500000000000000" pitchFamily="2" charset="0"/>
                <a:ea typeface="EB Garamond" panose="00000500000000000000" pitchFamily="2" charset="0"/>
              </a:rPr>
              <a:t>Used locally available and low-cost materials appropriate for the context (local craftspeople produced wooden ramps, nameplates, and emergency bells made of brass).</a:t>
            </a:r>
          </a:p>
          <a:p>
            <a:r>
              <a:rPr lang="en-US" sz="2400" dirty="0">
                <a:latin typeface="EB Garamond" panose="00000500000000000000" pitchFamily="2" charset="0"/>
                <a:ea typeface="EB Garamond" panose="00000500000000000000" pitchFamily="2" charset="0"/>
              </a:rPr>
              <a:t>Developed multilingual and accessible information materials, improving access for Rohingya and host communities, individuals with lower literacy levels, and persons with different types of disabilities.</a:t>
            </a:r>
          </a:p>
          <a:p>
            <a:r>
              <a:rPr lang="en-US" sz="2400" dirty="0">
                <a:latin typeface="EB Garamond" panose="00000500000000000000" pitchFamily="2" charset="0"/>
                <a:ea typeface="EB Garamond" panose="00000500000000000000" pitchFamily="2" charset="0"/>
              </a:rPr>
              <a:t>Introduced an online-based skills development system, enabling youth with disabilities including those with severe disabilities to access training from anywhere in the country.</a:t>
            </a:r>
          </a:p>
          <a:p>
            <a:r>
              <a:rPr lang="en-US" sz="2400" dirty="0">
                <a:latin typeface="EB Garamond" panose="00000500000000000000" pitchFamily="2" charset="0"/>
                <a:ea typeface="EB Garamond" panose="00000500000000000000" pitchFamily="2" charset="0"/>
              </a:rPr>
              <a:t>Created online-based job opportunities for youth with disabilities, enabling them to work remotely and participate in the digital workforce.</a:t>
            </a:r>
          </a:p>
          <a:p>
            <a:r>
              <a:rPr lang="en-US" sz="2400" dirty="0">
                <a:latin typeface="EB Garamond" panose="00000500000000000000" pitchFamily="2" charset="0"/>
                <a:ea typeface="EB Garamond" panose="00000500000000000000" pitchFamily="2" charset="0"/>
              </a:rPr>
              <a:t>Supported the creation of digital entrepreneurs with disabilities, enabling them to run online businesses and participate in the digital economy.</a:t>
            </a:r>
          </a:p>
        </p:txBody>
      </p:sp>
    </p:spTree>
    <p:extLst>
      <p:ext uri="{BB962C8B-B14F-4D97-AF65-F5344CB8AC3E}">
        <p14:creationId xmlns:p14="http://schemas.microsoft.com/office/powerpoint/2010/main" val="355596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3a2500e4d40_0_37"/>
          <p:cNvSpPr txBox="1">
            <a:spLocks noGrp="1"/>
          </p:cNvSpPr>
          <p:nvPr>
            <p:ph type="title"/>
          </p:nvPr>
        </p:nvSpPr>
        <p:spPr>
          <a:xfrm>
            <a:off x="838200" y="365125"/>
            <a:ext cx="10515600" cy="816561"/>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solidFill>
                  <a:schemeClr val="accent6">
                    <a:lumMod val="50000"/>
                  </a:schemeClr>
                </a:solidFill>
                <a:latin typeface="EB Garamond"/>
                <a:ea typeface="EB Garamond"/>
                <a:cs typeface="EB Garamond"/>
                <a:sym typeface="EB Garamond"/>
              </a:rPr>
              <a:t>Collaboration and Partnership </a:t>
            </a:r>
            <a:endParaRPr b="1" dirty="0">
              <a:solidFill>
                <a:schemeClr val="accent6">
                  <a:lumMod val="50000"/>
                </a:schemeClr>
              </a:solidFill>
              <a:latin typeface="EB Garamond"/>
              <a:ea typeface="EB Garamond"/>
              <a:cs typeface="EB Garamond"/>
              <a:sym typeface="EB Garamond"/>
            </a:endParaRPr>
          </a:p>
        </p:txBody>
      </p:sp>
      <p:sp>
        <p:nvSpPr>
          <p:cNvPr id="136" name="Google Shape;136;g3a2500e4d40_0_37"/>
          <p:cNvSpPr txBox="1">
            <a:spLocks noGrp="1"/>
          </p:cNvSpPr>
          <p:nvPr>
            <p:ph type="body" idx="1"/>
          </p:nvPr>
        </p:nvSpPr>
        <p:spPr>
          <a:xfrm>
            <a:off x="838199" y="1181685"/>
            <a:ext cx="10655105" cy="5162843"/>
          </a:xfrm>
          <a:prstGeom prst="rect">
            <a:avLst/>
          </a:prstGeom>
        </p:spPr>
        <p:txBody>
          <a:bodyPr spcFirstLastPara="1" wrap="square" lIns="91425" tIns="45700" rIns="91425" bIns="45700" anchor="t" anchorCtr="0">
            <a:normAutofit/>
          </a:bodyPr>
          <a:lstStyle/>
          <a:p>
            <a:r>
              <a:rPr lang="en-US" b="1" dirty="0">
                <a:latin typeface="EB Garamond" panose="00000500000000000000" pitchFamily="2" charset="0"/>
                <a:ea typeface="EB Garamond" panose="00000500000000000000" pitchFamily="2" charset="0"/>
              </a:rPr>
              <a:t>Government:</a:t>
            </a:r>
            <a:r>
              <a:rPr lang="en-US" dirty="0">
                <a:latin typeface="EB Garamond" panose="00000500000000000000" pitchFamily="2" charset="0"/>
                <a:ea typeface="EB Garamond" panose="00000500000000000000" pitchFamily="2" charset="0"/>
              </a:rPr>
              <a:t> NGO Affairs Bureau, RRRC, Ministry of Social Welfare, a2i</a:t>
            </a:r>
          </a:p>
          <a:p>
            <a:r>
              <a:rPr lang="en-US" b="1" dirty="0">
                <a:solidFill>
                  <a:schemeClr val="tx1"/>
                </a:solidFill>
                <a:latin typeface="EB Garamond" panose="00000500000000000000" pitchFamily="2" charset="0"/>
                <a:ea typeface="EB Garamond" panose="00000500000000000000" pitchFamily="2" charset="0"/>
              </a:rPr>
              <a:t>Donor Agencies</a:t>
            </a:r>
            <a:r>
              <a:rPr lang="en-US" dirty="0">
                <a:solidFill>
                  <a:schemeClr val="tx1"/>
                </a:solidFill>
                <a:latin typeface="EB Garamond" panose="00000500000000000000" pitchFamily="2" charset="0"/>
                <a:ea typeface="EB Garamond" panose="00000500000000000000" pitchFamily="2" charset="0"/>
              </a:rPr>
              <a:t>: UNICEF, Internet Society Foundation, APNIC </a:t>
            </a:r>
            <a:r>
              <a:rPr lang="en-US" dirty="0" err="1">
                <a:solidFill>
                  <a:schemeClr val="tx1"/>
                </a:solidFill>
                <a:latin typeface="EB Garamond" panose="00000500000000000000" pitchFamily="2" charset="0"/>
                <a:ea typeface="EB Garamond" panose="00000500000000000000" pitchFamily="2" charset="0"/>
              </a:rPr>
              <a:t>Foundastion</a:t>
            </a:r>
            <a:r>
              <a:rPr lang="en-US" dirty="0">
                <a:solidFill>
                  <a:schemeClr val="tx1"/>
                </a:solidFill>
                <a:latin typeface="EB Garamond" panose="00000500000000000000" pitchFamily="2" charset="0"/>
                <a:ea typeface="EB Garamond" panose="00000500000000000000" pitchFamily="2" charset="0"/>
              </a:rPr>
              <a:t> </a:t>
            </a:r>
          </a:p>
          <a:p>
            <a:r>
              <a:rPr lang="en-US" b="1" dirty="0">
                <a:latin typeface="EB Garamond" panose="00000500000000000000" pitchFamily="2" charset="0"/>
                <a:ea typeface="EB Garamond" panose="00000500000000000000" pitchFamily="2" charset="0"/>
              </a:rPr>
              <a:t>OPDs:</a:t>
            </a:r>
            <a:r>
              <a:rPr lang="en-US" dirty="0">
                <a:latin typeface="EB Garamond" panose="00000500000000000000" pitchFamily="2" charset="0"/>
                <a:ea typeface="EB Garamond" panose="00000500000000000000" pitchFamily="2" charset="0"/>
              </a:rPr>
              <a:t> Strategic and Funding Partnership with 65 OPDs </a:t>
            </a:r>
          </a:p>
          <a:p>
            <a:r>
              <a:rPr lang="en-US" b="1" dirty="0">
                <a:latin typeface="EB Garamond" panose="00000500000000000000" pitchFamily="2" charset="0"/>
                <a:ea typeface="EB Garamond" panose="00000500000000000000" pitchFamily="2" charset="0"/>
              </a:rPr>
              <a:t>Online training platforms: </a:t>
            </a:r>
            <a:r>
              <a:rPr lang="en-US" dirty="0">
                <a:latin typeface="EB Garamond" panose="00000500000000000000" pitchFamily="2" charset="0"/>
                <a:ea typeface="EB Garamond" panose="00000500000000000000" pitchFamily="2" charset="0"/>
              </a:rPr>
              <a:t>Creative IT Institute, ISD-Brac, &amp; Learning Bangladesh</a:t>
            </a:r>
            <a:br>
              <a:rPr lang="en-US" dirty="0">
                <a:latin typeface="EB Garamond" panose="00000500000000000000" pitchFamily="2" charset="0"/>
                <a:ea typeface="EB Garamond" panose="00000500000000000000" pitchFamily="2" charset="0"/>
              </a:rPr>
            </a:br>
            <a:r>
              <a:rPr lang="en-US" b="1" dirty="0">
                <a:latin typeface="EB Garamond" panose="00000500000000000000" pitchFamily="2" charset="0"/>
                <a:ea typeface="EB Garamond" panose="00000500000000000000" pitchFamily="2" charset="0"/>
              </a:rPr>
              <a:t>E-commerce platforms</a:t>
            </a:r>
            <a:r>
              <a:rPr lang="en-US" dirty="0">
                <a:latin typeface="EB Garamond" panose="00000500000000000000" pitchFamily="2" charset="0"/>
                <a:ea typeface="EB Garamond" panose="00000500000000000000" pitchFamily="2" charset="0"/>
              </a:rPr>
              <a:t>: </a:t>
            </a:r>
            <a:r>
              <a:rPr lang="en-US" dirty="0" err="1">
                <a:latin typeface="EB Garamond" panose="00000500000000000000" pitchFamily="2" charset="0"/>
                <a:ea typeface="EB Garamond" panose="00000500000000000000" pitchFamily="2" charset="0"/>
              </a:rPr>
              <a:t>Daraz</a:t>
            </a:r>
            <a:r>
              <a:rPr lang="en-US" dirty="0">
                <a:latin typeface="EB Garamond" panose="00000500000000000000" pitchFamily="2" charset="0"/>
                <a:ea typeface="EB Garamond" panose="00000500000000000000" pitchFamily="2" charset="0"/>
              </a:rPr>
              <a:t>, WE</a:t>
            </a:r>
          </a:p>
          <a:p>
            <a:r>
              <a:rPr lang="en-US" b="1" dirty="0">
                <a:latin typeface="EB Garamond" panose="00000500000000000000" pitchFamily="2" charset="0"/>
                <a:ea typeface="EB Garamond" panose="00000500000000000000" pitchFamily="2" charset="0"/>
              </a:rPr>
              <a:t>Media</a:t>
            </a:r>
            <a:r>
              <a:rPr lang="en-US" dirty="0">
                <a:latin typeface="EB Garamond" panose="00000500000000000000" pitchFamily="2" charset="0"/>
                <a:ea typeface="EB Garamond" panose="00000500000000000000" pitchFamily="2" charset="0"/>
              </a:rPr>
              <a:t> both electronic and print</a:t>
            </a:r>
          </a:p>
          <a:p>
            <a:pPr marL="114300" indent="0">
              <a:buNone/>
            </a:pPr>
            <a:endParaRPr lang="en-US" dirty="0">
              <a:latin typeface="EB Garamond" panose="00000500000000000000" pitchFamily="2" charset="0"/>
              <a:ea typeface="EB Garamond" panose="00000500000000000000" pitchFamily="2" charset="0"/>
            </a:endParaRPr>
          </a:p>
          <a:p>
            <a:pPr marL="0" lvl="0" indent="0" algn="l" rtl="0">
              <a:spcBef>
                <a:spcPts val="100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g3a2500e4d40_0_32"/>
          <p:cNvSpPr txBox="1">
            <a:spLocks noGrp="1"/>
          </p:cNvSpPr>
          <p:nvPr>
            <p:ph type="body" idx="1"/>
          </p:nvPr>
        </p:nvSpPr>
        <p:spPr>
          <a:xfrm>
            <a:off x="1" y="1"/>
            <a:ext cx="5029200" cy="6858000"/>
          </a:xfrm>
          <a:prstGeom prst="rect">
            <a:avLst/>
          </a:prstGeom>
          <a:solidFill>
            <a:schemeClr val="accent2">
              <a:lumMod val="40000"/>
              <a:lumOff val="60000"/>
            </a:schemeClr>
          </a:solidFill>
        </p:spPr>
        <p:txBody>
          <a:bodyPr spcFirstLastPara="1" wrap="square" lIns="91425" tIns="45700" rIns="91425" bIns="45700" anchor="t" anchorCtr="0">
            <a:normAutofit/>
          </a:bodyPr>
          <a:lstStyle/>
          <a:p>
            <a:pPr marL="114300" indent="0" algn="ctr">
              <a:buNone/>
            </a:pPr>
            <a:r>
              <a:rPr lang="en-US" b="1" dirty="0">
                <a:solidFill>
                  <a:schemeClr val="accent6">
                    <a:lumMod val="50000"/>
                  </a:schemeClr>
                </a:solidFill>
                <a:latin typeface="EB Garamond" panose="00000500000000000000" pitchFamily="2" charset="0"/>
                <a:ea typeface="EB Garamond" panose="00000500000000000000" pitchFamily="2" charset="0"/>
              </a:rPr>
              <a:t>Challenges</a:t>
            </a:r>
          </a:p>
          <a:p>
            <a:pPr lvl="0">
              <a:buFont typeface="Wingdings" panose="05000000000000000000" pitchFamily="2" charset="2"/>
              <a:buChar char="Ø"/>
            </a:pPr>
            <a:r>
              <a:rPr lang="en-US" sz="2200" dirty="0">
                <a:latin typeface="EB Garamond" panose="00000500000000000000" pitchFamily="2" charset="0"/>
                <a:ea typeface="EB Garamond" panose="00000500000000000000" pitchFamily="2" charset="0"/>
              </a:rPr>
              <a:t>Theft and damage of infrastructure materials</a:t>
            </a:r>
          </a:p>
          <a:p>
            <a:pPr>
              <a:buFont typeface="Wingdings" panose="05000000000000000000" pitchFamily="2" charset="2"/>
              <a:buChar char="Ø"/>
            </a:pPr>
            <a:r>
              <a:rPr lang="en-US" sz="2200" dirty="0">
                <a:latin typeface="EB Garamond" panose="00000500000000000000" pitchFamily="2" charset="0"/>
                <a:ea typeface="EB Garamond" panose="00000500000000000000" pitchFamily="2" charset="0"/>
              </a:rPr>
              <a:t>Access to digital devices is limited for most persons with disabilities due to negative attitudes towards them and economic constraints.</a:t>
            </a:r>
          </a:p>
          <a:p>
            <a:pPr>
              <a:buFont typeface="Wingdings" panose="05000000000000000000" pitchFamily="2" charset="2"/>
              <a:buChar char="Ø"/>
            </a:pPr>
            <a:r>
              <a:rPr lang="en-US" sz="2200" dirty="0">
                <a:latin typeface="EB Garamond" panose="00000500000000000000" pitchFamily="2" charset="0"/>
                <a:ea typeface="EB Garamond" panose="00000500000000000000" pitchFamily="2" charset="0"/>
              </a:rPr>
              <a:t>Limited digital literacy and educational gaps hinder effective use of basic devices and internet resources</a:t>
            </a:r>
          </a:p>
          <a:p>
            <a:pPr>
              <a:buFont typeface="Wingdings" panose="05000000000000000000" pitchFamily="2" charset="2"/>
              <a:buChar char="Ø"/>
            </a:pPr>
            <a:r>
              <a:rPr lang="en-US" sz="2200" dirty="0">
                <a:solidFill>
                  <a:schemeClr val="tx1"/>
                </a:solidFill>
                <a:latin typeface="EB Garamond" panose="00000500000000000000" pitchFamily="2" charset="0"/>
                <a:ea typeface="EB Garamond" panose="00000500000000000000" pitchFamily="2" charset="0"/>
              </a:rPr>
              <a:t>Social and cultural barriers affecting women with disabilities in entrepreneurship.</a:t>
            </a:r>
          </a:p>
          <a:p>
            <a:pPr lvl="0">
              <a:buFont typeface="Wingdings" panose="05000000000000000000" pitchFamily="2" charset="2"/>
              <a:buChar char="Ø"/>
            </a:pPr>
            <a:r>
              <a:rPr lang="en-US" sz="2200" dirty="0">
                <a:latin typeface="EB Garamond" panose="00000500000000000000" pitchFamily="2" charset="0"/>
                <a:ea typeface="EB Garamond" panose="00000500000000000000" pitchFamily="2" charset="0"/>
              </a:rPr>
              <a:t>Limited skilled workforce for accessibility modifications</a:t>
            </a:r>
          </a:p>
          <a:p>
            <a:pPr marL="0" lvl="0" indent="0" algn="l" rtl="0">
              <a:spcBef>
                <a:spcPts val="1000"/>
              </a:spcBef>
              <a:spcAft>
                <a:spcPts val="0"/>
              </a:spcAft>
              <a:buNone/>
            </a:pPr>
            <a:endParaRPr dirty="0"/>
          </a:p>
        </p:txBody>
      </p:sp>
      <p:sp>
        <p:nvSpPr>
          <p:cNvPr id="2" name="Rectangle 1">
            <a:extLst>
              <a:ext uri="{FF2B5EF4-FFF2-40B4-BE49-F238E27FC236}">
                <a16:creationId xmlns:a16="http://schemas.microsoft.com/office/drawing/2014/main" id="{322C7C29-2E8A-445E-9130-806383B606B2}"/>
              </a:ext>
            </a:extLst>
          </p:cNvPr>
          <p:cNvSpPr/>
          <p:nvPr/>
        </p:nvSpPr>
        <p:spPr>
          <a:xfrm>
            <a:off x="5715000" y="1"/>
            <a:ext cx="6476998" cy="1877437"/>
          </a:xfrm>
          <a:prstGeom prst="rect">
            <a:avLst/>
          </a:prstGeom>
          <a:solidFill>
            <a:srgbClr val="FFFF00"/>
          </a:solidFill>
        </p:spPr>
        <p:txBody>
          <a:bodyPr wrap="square">
            <a:spAutoFit/>
          </a:bodyPr>
          <a:lstStyle/>
          <a:p>
            <a:pPr marL="114300" indent="0" algn="ctr">
              <a:buNone/>
            </a:pPr>
            <a:r>
              <a:rPr lang="en-US" sz="2800" b="1" dirty="0">
                <a:solidFill>
                  <a:schemeClr val="accent6">
                    <a:lumMod val="50000"/>
                  </a:schemeClr>
                </a:solidFill>
                <a:latin typeface="EB Garamond" panose="00000500000000000000" pitchFamily="2" charset="0"/>
                <a:ea typeface="EB Garamond" panose="00000500000000000000" pitchFamily="2" charset="0"/>
              </a:rPr>
              <a:t>Lessons Learned</a:t>
            </a:r>
          </a:p>
          <a:p>
            <a:pPr marL="342900" lvl="0" indent="-342900">
              <a:buFont typeface="Wingdings" panose="05000000000000000000" pitchFamily="2" charset="2"/>
              <a:buChar char="ü"/>
            </a:pPr>
            <a:r>
              <a:rPr lang="en-US" sz="2200" dirty="0">
                <a:latin typeface="EB Garamond" panose="00000500000000000000" pitchFamily="2" charset="0"/>
                <a:ea typeface="EB Garamond" panose="00000500000000000000" pitchFamily="2" charset="0"/>
              </a:rPr>
              <a:t>Community engagement is critical to protect and maintain accessible infrastructure</a:t>
            </a:r>
          </a:p>
          <a:p>
            <a:pPr marL="342900" lvl="0" indent="-342900">
              <a:buFont typeface="Wingdings" panose="05000000000000000000" pitchFamily="2" charset="2"/>
              <a:buChar char="ü"/>
            </a:pPr>
            <a:r>
              <a:rPr lang="en-US" sz="2200" dirty="0">
                <a:latin typeface="EB Garamond" panose="00000500000000000000" pitchFamily="2" charset="0"/>
                <a:ea typeface="EB Garamond" panose="00000500000000000000" pitchFamily="2" charset="0"/>
              </a:rPr>
              <a:t>Comprehensive digital skills training must be combined with assistive technology support</a:t>
            </a:r>
          </a:p>
        </p:txBody>
      </p:sp>
      <p:sp>
        <p:nvSpPr>
          <p:cNvPr id="5" name="Google Shape;142;g3a2500e4d40_0_42">
            <a:extLst>
              <a:ext uri="{FF2B5EF4-FFF2-40B4-BE49-F238E27FC236}">
                <a16:creationId xmlns:a16="http://schemas.microsoft.com/office/drawing/2014/main" id="{568556BF-64DF-4632-A726-33F094AA99A9}"/>
              </a:ext>
            </a:extLst>
          </p:cNvPr>
          <p:cNvSpPr txBox="1">
            <a:spLocks/>
          </p:cNvSpPr>
          <p:nvPr/>
        </p:nvSpPr>
        <p:spPr>
          <a:xfrm>
            <a:off x="5834064" y="2490370"/>
            <a:ext cx="6357935" cy="4367629"/>
          </a:xfrm>
          <a:prstGeom prst="rect">
            <a:avLst/>
          </a:prstGeom>
          <a:solidFill>
            <a:schemeClr val="accent6">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buFont typeface="Wingdings" panose="05000000000000000000" pitchFamily="2" charset="2"/>
              <a:buChar char="v"/>
            </a:pPr>
            <a:r>
              <a:rPr lang="en-US" sz="2200" dirty="0">
                <a:latin typeface="EB Garamond" panose="00000500000000000000" pitchFamily="2" charset="0"/>
                <a:ea typeface="EB Garamond" panose="00000500000000000000" pitchFamily="2" charset="0"/>
              </a:rPr>
              <a:t>Expand accessible service centers </a:t>
            </a:r>
          </a:p>
          <a:p>
            <a:pPr>
              <a:buFont typeface="Wingdings" panose="05000000000000000000" pitchFamily="2" charset="2"/>
              <a:buChar char="v"/>
            </a:pPr>
            <a:r>
              <a:rPr lang="en-US" sz="2200" dirty="0">
                <a:latin typeface="EB Garamond" panose="00000500000000000000" pitchFamily="2" charset="0"/>
                <a:ea typeface="EB Garamond" panose="00000500000000000000" pitchFamily="2" charset="0"/>
              </a:rPr>
              <a:t>Strengthen capacity of OPDs to monitor and maintain accessibility standards.</a:t>
            </a:r>
          </a:p>
          <a:p>
            <a:pPr>
              <a:buFont typeface="Wingdings" panose="05000000000000000000" pitchFamily="2" charset="2"/>
              <a:buChar char="v"/>
            </a:pPr>
            <a:r>
              <a:rPr lang="en-US" sz="2200" dirty="0">
                <a:latin typeface="EB Garamond" panose="00000500000000000000" pitchFamily="2" charset="0"/>
                <a:ea typeface="EB Garamond" panose="00000500000000000000" pitchFamily="2" charset="0"/>
              </a:rPr>
              <a:t>Scale up inclusive digital skills training youth and women with severe disabilities with assistive technologies</a:t>
            </a:r>
          </a:p>
          <a:p>
            <a:pPr>
              <a:buFont typeface="Wingdings" panose="05000000000000000000" pitchFamily="2" charset="2"/>
              <a:buChar char="v"/>
            </a:pPr>
            <a:r>
              <a:rPr lang="en-US" sz="2200" dirty="0">
                <a:latin typeface="EB Garamond" panose="00000500000000000000" pitchFamily="2" charset="0"/>
                <a:ea typeface="EB Garamond" panose="00000500000000000000" pitchFamily="2" charset="0"/>
              </a:rPr>
              <a:t>Improve e-learning and e-commerce platforms with accessibility features including captions, screen-reader support, and sign language</a:t>
            </a:r>
          </a:p>
          <a:p>
            <a:pPr indent="-457200">
              <a:buFont typeface="Wingdings" panose="05000000000000000000" pitchFamily="2" charset="2"/>
              <a:buChar char="v"/>
            </a:pPr>
            <a:r>
              <a:rPr lang="en-US" sz="2200" dirty="0">
                <a:latin typeface="EB Garamond" panose="00000500000000000000" pitchFamily="2" charset="0"/>
                <a:ea typeface="EB Garamond" panose="00000500000000000000" pitchFamily="2" charset="0"/>
              </a:rPr>
              <a:t>Advocate for the effective implementation of accessibility and digital inclusion policies</a:t>
            </a:r>
          </a:p>
          <a:p>
            <a:pPr indent="-457200">
              <a:buFont typeface="Wingdings" panose="05000000000000000000" pitchFamily="2" charset="2"/>
              <a:buChar char="ü"/>
            </a:pPr>
            <a:endParaRPr lang="en-US" sz="2200" dirty="0"/>
          </a:p>
        </p:txBody>
      </p:sp>
      <p:sp>
        <p:nvSpPr>
          <p:cNvPr id="6" name="Rectangle 5">
            <a:extLst>
              <a:ext uri="{FF2B5EF4-FFF2-40B4-BE49-F238E27FC236}">
                <a16:creationId xmlns:a16="http://schemas.microsoft.com/office/drawing/2014/main" id="{3DEE78E5-6248-4D56-A237-3258C1725F3C}"/>
              </a:ext>
            </a:extLst>
          </p:cNvPr>
          <p:cNvSpPr/>
          <p:nvPr/>
        </p:nvSpPr>
        <p:spPr>
          <a:xfrm>
            <a:off x="7716298" y="1967150"/>
            <a:ext cx="2474401" cy="523220"/>
          </a:xfrm>
          <a:prstGeom prst="rect">
            <a:avLst/>
          </a:prstGeom>
        </p:spPr>
        <p:txBody>
          <a:bodyPr wrap="square">
            <a:spAutoFit/>
          </a:bodyPr>
          <a:lstStyle/>
          <a:p>
            <a:pPr marL="114300" indent="0" algn="ctr">
              <a:buNone/>
            </a:pPr>
            <a:r>
              <a:rPr lang="en-US" sz="2800" b="1" dirty="0">
                <a:solidFill>
                  <a:schemeClr val="accent6">
                    <a:lumMod val="50000"/>
                  </a:schemeClr>
                </a:solidFill>
                <a:latin typeface="EB Garamond" panose="00000500000000000000" pitchFamily="2" charset="0"/>
                <a:ea typeface="EB Garamond" panose="00000500000000000000" pitchFamily="2" charset="0"/>
              </a:rPr>
              <a:t>Way Forward</a:t>
            </a:r>
          </a:p>
        </p:txBody>
      </p:sp>
      <p:cxnSp>
        <p:nvCxnSpPr>
          <p:cNvPr id="9" name="Straight Connector 8">
            <a:extLst>
              <a:ext uri="{FF2B5EF4-FFF2-40B4-BE49-F238E27FC236}">
                <a16:creationId xmlns:a16="http://schemas.microsoft.com/office/drawing/2014/main" id="{01721348-972C-481B-949C-2E7AF0345007}"/>
              </a:ext>
            </a:extLst>
          </p:cNvPr>
          <p:cNvCxnSpPr>
            <a:cxnSpLocks/>
          </p:cNvCxnSpPr>
          <p:nvPr/>
        </p:nvCxnSpPr>
        <p:spPr>
          <a:xfrm>
            <a:off x="5323905" y="1567725"/>
            <a:ext cx="0" cy="41187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TotalTime>
  <Words>846</Words>
  <Application>Microsoft Office PowerPoint</Application>
  <PresentationFormat>Widescreen</PresentationFormat>
  <Paragraphs>91</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Play</vt:lpstr>
      <vt:lpstr>EB Garamond</vt:lpstr>
      <vt:lpstr>Wingdings</vt:lpstr>
      <vt:lpstr>Office Theme</vt:lpstr>
      <vt:lpstr>National Symposium in observance of The International Day of Persons with Disabilities</vt:lpstr>
      <vt:lpstr>Organizational Overview </vt:lpstr>
      <vt:lpstr>Focus and Thematic Areas  </vt:lpstr>
      <vt:lpstr>Major Project on Accessible Infrastructure:  Renovation work in 18 Information and Feedback Centers in Rohingya Camps and Host Communities for making them more accessible to persons with disabilities</vt:lpstr>
      <vt:lpstr>Major Project on Digital Inclusion:  Making digital skills accessible for youth with disabilities and promoting their economic inclusion in Bangladesh Increase access of women entrepreneurs with disabilities in e-commerce platform</vt:lpstr>
      <vt:lpstr>PowerPoint Presentation</vt:lpstr>
      <vt:lpstr>Key Achievement and Good Practices </vt:lpstr>
      <vt:lpstr>Collaboration and Partnership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Symposium in observance of The International Day of Persons with Disabilities</dc:title>
  <dc:creator>Arju Afrin Kathy</dc:creator>
  <cp:lastModifiedBy>Arju Afrin Kathy</cp:lastModifiedBy>
  <cp:revision>50</cp:revision>
  <dcterms:created xsi:type="dcterms:W3CDTF">2025-11-10T10:47:37Z</dcterms:created>
  <dcterms:modified xsi:type="dcterms:W3CDTF">2025-12-01T05:42:03Z</dcterms:modified>
</cp:coreProperties>
</file>