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90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4EA4B98-DECA-4163-04F6-4E2ACF824B5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31711" y="607806"/>
            <a:ext cx="8691716" cy="685800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Community-Based Inclusive Child Protection:</a:t>
            </a:r>
            <a:br>
              <a:rPr lang="en-US" sz="3200" dirty="0">
                <a:solidFill>
                  <a:srgbClr val="FF0000"/>
                </a:solidFill>
              </a:rPr>
            </a:br>
            <a:r>
              <a:rPr lang="en-US" sz="3200" dirty="0">
                <a:solidFill>
                  <a:srgbClr val="FF0000"/>
                </a:solidFill>
              </a:rPr>
              <a:t>Strengthening Caregiver Support, Community Engagement and Well-being of Children with Disabilities in Bangladesh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55B0644-3CD5-4AFE-0B47-FDEF35A0507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15169" y="5346851"/>
            <a:ext cx="7924800" cy="9906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/>
              <a:t>Presenter</a:t>
            </a:r>
            <a:br>
              <a:rPr lang="en-US" sz="2800" b="1" dirty="0">
                <a:solidFill>
                  <a:schemeClr val="hlink"/>
                </a:solidFill>
              </a:rPr>
            </a:br>
            <a:r>
              <a:rPr lang="en-US" sz="2800" b="1" dirty="0" err="1">
                <a:solidFill>
                  <a:srgbClr val="FF0000"/>
                </a:solidFill>
              </a:rPr>
              <a:t>Iftekhar</a:t>
            </a:r>
            <a:r>
              <a:rPr lang="en-US" sz="2800" b="1" dirty="0">
                <a:solidFill>
                  <a:srgbClr val="FF0000"/>
                </a:solidFill>
              </a:rPr>
              <a:t> Ahmed, Director,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</a:rPr>
              <a:t>Centre for Services and Information on Disability(CSID), Bangladesh</a:t>
            </a:r>
          </a:p>
        </p:txBody>
      </p:sp>
      <p:pic>
        <p:nvPicPr>
          <p:cNvPr id="4103" name="Picture 8" descr="DSC06031">
            <a:extLst>
              <a:ext uri="{FF2B5EF4-FFF2-40B4-BE49-F238E27FC236}">
                <a16:creationId xmlns:a16="http://schemas.microsoft.com/office/drawing/2014/main" id="{D399B79F-4971-B664-8DAD-61038E37F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035" y="1855554"/>
            <a:ext cx="4818062" cy="336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44E42C-A010-2469-3AD9-2FC4AE880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645" y="5346851"/>
            <a:ext cx="706879" cy="58719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1143000"/>
          </a:xfrm>
        </p:spPr>
        <p:txBody>
          <a:bodyPr/>
          <a:lstStyle/>
          <a:p>
            <a:r>
              <a:rPr dirty="0"/>
              <a:t>Background &amp;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dirty="0"/>
              <a:t>Children with disabilities face higher risks of abuse, neglect, and exclusion.</a:t>
            </a:r>
          </a:p>
          <a:p>
            <a:r>
              <a:rPr lang="en-US" dirty="0"/>
              <a:t>Poverty, communication barriers, and limited mobility increase vulnerability.</a:t>
            </a:r>
          </a:p>
          <a:p>
            <a:r>
              <a:rPr lang="en-US" dirty="0"/>
              <a:t>Lack of knowledge on disability inclusion among front line worker, caregivers</a:t>
            </a:r>
            <a:r>
              <a:rPr dirty="0"/>
              <a:t>.</a:t>
            </a:r>
            <a:endParaRPr lang="en-US" dirty="0"/>
          </a:p>
          <a:p>
            <a:r>
              <a:rPr lang="en-US" dirty="0"/>
              <a:t>Children with disabilities have low resilience to protect themselves from violence.</a:t>
            </a:r>
          </a:p>
          <a:p>
            <a:r>
              <a:rPr lang="en-US" dirty="0"/>
              <a:t>Caregivers sometimes don’t disclose the issue of sexual abuse to their children. </a:t>
            </a:r>
            <a:endParaRPr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D5FEDAB-C4D3-BAA8-BE6C-FCCAC6429C8A}"/>
              </a:ext>
            </a:extLst>
          </p:cNvPr>
          <p:cNvSpPr txBox="1">
            <a:spLocks/>
          </p:cNvSpPr>
          <p:nvPr/>
        </p:nvSpPr>
        <p:spPr>
          <a:xfrm>
            <a:off x="214744" y="846138"/>
            <a:ext cx="835775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(Based on the UNICEF Funded project)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214" y="490948"/>
            <a:ext cx="4409767" cy="1143000"/>
          </a:xfrm>
        </p:spPr>
        <p:txBody>
          <a:bodyPr>
            <a:normAutofit fontScale="90000"/>
          </a:bodyPr>
          <a:lstStyle/>
          <a:p>
            <a:r>
              <a:rPr dirty="0"/>
              <a:t>Caregiver Empowerment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181" y="2676168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Awareness on child rights, disability inclusion, SEA.</a:t>
            </a:r>
          </a:p>
          <a:p>
            <a:r>
              <a:rPr lang="en-US" dirty="0"/>
              <a:t>Psychosocial counselling and livelihood grants to strengthen family resilience.</a:t>
            </a:r>
          </a:p>
          <a:p>
            <a:r>
              <a:rPr lang="en-US" dirty="0"/>
              <a:t>Positive parenting reduces the risk of violence.</a:t>
            </a:r>
          </a:p>
          <a:p>
            <a:r>
              <a:rPr lang="en-US" dirty="0"/>
              <a:t>Strengthening knowledge on early identification and intervention.</a:t>
            </a:r>
          </a:p>
          <a:p>
            <a:endParaRPr dirty="0"/>
          </a:p>
        </p:txBody>
      </p:sp>
      <p:pic>
        <p:nvPicPr>
          <p:cNvPr id="4" name="Picture 2" descr="C:\Users\CSID\Desktop\Cargivers Training.jpg">
            <a:extLst>
              <a:ext uri="{FF2B5EF4-FFF2-40B4-BE49-F238E27FC236}">
                <a16:creationId xmlns:a16="http://schemas.microsoft.com/office/drawing/2014/main" id="{BD3D6E92-8B49-E6A3-FD97-53A0C5FA0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305" y="337559"/>
            <a:ext cx="2877992" cy="2214577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>
            <a:normAutofit fontScale="90000"/>
          </a:bodyPr>
          <a:lstStyle/>
          <a:p>
            <a:r>
              <a:rPr dirty="0"/>
              <a:t>Community-Based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291" y="2201867"/>
            <a:ext cx="8229600" cy="4525963"/>
          </a:xfrm>
        </p:spPr>
        <p:txBody>
          <a:bodyPr/>
          <a:lstStyle/>
          <a:p>
            <a:r>
              <a:rPr lang="en-US" dirty="0"/>
              <a:t>Disability-Inclusive Community-Based Child Protection Committee(CBCPC).</a:t>
            </a:r>
          </a:p>
          <a:p>
            <a:r>
              <a:rPr lang="en-US" dirty="0"/>
              <a:t>Disability Inclusive Child Welfare Board.</a:t>
            </a:r>
          </a:p>
          <a:p>
            <a:r>
              <a:rPr dirty="0"/>
              <a:t>Identification and referral of at-risk children</a:t>
            </a:r>
            <a:r>
              <a:rPr lang="en-US" dirty="0"/>
              <a:t> including girls with disabilities</a:t>
            </a:r>
            <a:r>
              <a:rPr dirty="0"/>
              <a:t>.</a:t>
            </a:r>
          </a:p>
          <a:p>
            <a:r>
              <a:rPr dirty="0"/>
              <a:t>Awareness campaigns and home visits.</a:t>
            </a:r>
          </a:p>
          <a:p>
            <a:r>
              <a:rPr dirty="0"/>
              <a:t>Support for</a:t>
            </a:r>
            <a:r>
              <a:rPr lang="en-US" dirty="0"/>
              <a:t> referral,</a:t>
            </a:r>
            <a:r>
              <a:rPr dirty="0"/>
              <a:t> inclusive education </a:t>
            </a:r>
            <a:r>
              <a:rPr lang="en-US" dirty="0"/>
              <a:t>etc</a:t>
            </a:r>
            <a:r>
              <a:rPr dirty="0"/>
              <a:t>.</a:t>
            </a:r>
            <a:endParaRPr lang="en-US" dirty="0"/>
          </a:p>
          <a:p>
            <a:r>
              <a:rPr lang="en-US" dirty="0"/>
              <a:t>Knowledge building of teachers. 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A759F5-B7B8-4E6A-1C55-314D5319C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0209" y="130170"/>
            <a:ext cx="3221182" cy="218007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78582" cy="1143000"/>
          </a:xfrm>
        </p:spPr>
        <p:txBody>
          <a:bodyPr>
            <a:normAutofit fontScale="90000"/>
          </a:bodyPr>
          <a:lstStyle/>
          <a:p>
            <a:r>
              <a:rPr dirty="0"/>
              <a:t>Strengthening Government 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936" y="2057399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dirty="0"/>
              <a:t>Training social workers on disability-inclusive case management.</a:t>
            </a:r>
            <a:r>
              <a:rPr lang="en-US" dirty="0"/>
              <a:t>---CSPB &amp; APC</a:t>
            </a:r>
            <a:endParaRPr dirty="0"/>
          </a:p>
          <a:p>
            <a:r>
              <a:rPr lang="en-US" dirty="0"/>
              <a:t>Coordination among social services, law enforcement, and judicial systems.</a:t>
            </a:r>
          </a:p>
          <a:p>
            <a:r>
              <a:rPr lang="en-US" dirty="0"/>
              <a:t>Capacity building of Child Helpline 1098 staff on disability</a:t>
            </a:r>
          </a:p>
          <a:p>
            <a:r>
              <a:rPr lang="en-US" dirty="0"/>
              <a:t>Disability Inclusive Child Affairs Desk at Police Station</a:t>
            </a:r>
          </a:p>
          <a:p>
            <a:r>
              <a:rPr lang="en-US" dirty="0"/>
              <a:t>Disability Inclusive Children’s Courts</a:t>
            </a:r>
          </a:p>
          <a:p>
            <a:r>
              <a:rPr lang="en-US" dirty="0"/>
              <a:t>Victim Support Centre-Limited accessibility, Specialized staff shortage, lack of awareness </a:t>
            </a:r>
          </a:p>
          <a:p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50BD35-83D5-C3E8-F2A2-C8C4DC25D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037" y="114300"/>
            <a:ext cx="2501707" cy="18762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385" y="378548"/>
            <a:ext cx="3855027" cy="1143000"/>
          </a:xfrm>
        </p:spPr>
        <p:txBody>
          <a:bodyPr>
            <a:normAutofit fontScale="90000"/>
          </a:bodyPr>
          <a:lstStyle/>
          <a:p>
            <a:r>
              <a:rPr dirty="0"/>
              <a:t>Strengthening DRPCs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328" y="2047008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Awareness among DRPCs members on the protection of children with disabilities.</a:t>
            </a:r>
          </a:p>
          <a:p>
            <a:r>
              <a:rPr dirty="0"/>
              <a:t>Orientation on legal mandates </a:t>
            </a:r>
            <a:r>
              <a:rPr lang="en-US" dirty="0"/>
              <a:t>based on UNCRPD and RPPD Act</a:t>
            </a:r>
            <a:r>
              <a:rPr dirty="0"/>
              <a:t>.</a:t>
            </a:r>
          </a:p>
          <a:p>
            <a:r>
              <a:rPr lang="en-US" dirty="0"/>
              <a:t>Joint workshops with DSS ,local government and OPDs.</a:t>
            </a:r>
          </a:p>
          <a:p>
            <a:r>
              <a:rPr dirty="0"/>
              <a:t>Disability-sensitive data and monitoring.</a:t>
            </a:r>
          </a:p>
          <a:p>
            <a:r>
              <a:rPr dirty="0"/>
              <a:t>Enhanced accountability</a:t>
            </a:r>
            <a:r>
              <a:rPr lang="en-US" dirty="0"/>
              <a:t> and capacity</a:t>
            </a:r>
            <a:r>
              <a:rPr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C5189A-9E31-A864-9158-4D6BF660880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72738"/>
            <a:ext cx="3564080" cy="204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606" y="563459"/>
            <a:ext cx="3677265" cy="1143000"/>
          </a:xfrm>
        </p:spPr>
        <p:txBody>
          <a:bodyPr>
            <a:normAutofit fontScale="90000"/>
          </a:bodyPr>
          <a:lstStyle/>
          <a:p>
            <a:r>
              <a:rPr dirty="0"/>
              <a:t>Child Well-being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399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Art, music, and sports for emotional well-being.</a:t>
            </a:r>
          </a:p>
          <a:p>
            <a:r>
              <a:rPr lang="en-US" dirty="0"/>
              <a:t>Disability Inclusive Child Protection Community Hubs (CPCHs).--APC</a:t>
            </a:r>
          </a:p>
          <a:p>
            <a:r>
              <a:rPr lang="en-US" dirty="0"/>
              <a:t>I</a:t>
            </a:r>
            <a:r>
              <a:rPr dirty="0"/>
              <a:t>mproved confidence, participation, and school engagement.</a:t>
            </a:r>
          </a:p>
          <a:p>
            <a:r>
              <a:rPr dirty="0"/>
              <a:t>Stronger community–government coordination.</a:t>
            </a:r>
          </a:p>
          <a:p>
            <a:r>
              <a:rPr lang="en-US" dirty="0"/>
              <a:t>Resilience Building of children with disabilities</a:t>
            </a:r>
          </a:p>
          <a:p>
            <a:r>
              <a:rPr lang="en-US" dirty="0"/>
              <a:t>Vocational training and light employment for adolescent with disabilities </a:t>
            </a:r>
            <a:endParaRPr dirty="0"/>
          </a:p>
        </p:txBody>
      </p:sp>
      <p:pic>
        <p:nvPicPr>
          <p:cNvPr id="4" name="Picture 7" descr="C:\Users\CSID\Desktop\280419088_527219729050812_4109623907965049729_n.jpg">
            <a:extLst>
              <a:ext uri="{FF2B5EF4-FFF2-40B4-BE49-F238E27FC236}">
                <a16:creationId xmlns:a16="http://schemas.microsoft.com/office/drawing/2014/main" id="{7065CA2B-F517-6C91-992D-AA18E68A9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5181" y="188547"/>
            <a:ext cx="3099619" cy="18688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0" y="160337"/>
            <a:ext cx="8229600" cy="806018"/>
          </a:xfrm>
        </p:spPr>
        <p:txBody>
          <a:bodyPr/>
          <a:lstStyle/>
          <a:p>
            <a:r>
              <a:rPr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79318"/>
            <a:ext cx="8229600" cy="4525963"/>
          </a:xfrm>
        </p:spPr>
        <p:txBody>
          <a:bodyPr>
            <a:normAutofit fontScale="92500"/>
          </a:bodyPr>
          <a:lstStyle/>
          <a:p>
            <a:r>
              <a:rPr dirty="0"/>
              <a:t>The CSID–UNICEF experience shows that coordinated, inclusive systems</a:t>
            </a:r>
            <a:r>
              <a:rPr lang="en-US" dirty="0"/>
              <a:t> </a:t>
            </a:r>
            <a:r>
              <a:rPr dirty="0"/>
              <a:t>can ensure safety, dignity, and participation for children with disabilities</a:t>
            </a:r>
            <a:r>
              <a:rPr lang="en-US" dirty="0"/>
              <a:t> that reduce the risk of violence</a:t>
            </a:r>
            <a:r>
              <a:rPr dirty="0"/>
              <a:t>.</a:t>
            </a:r>
            <a:endParaRPr lang="en-US" dirty="0"/>
          </a:p>
          <a:p>
            <a:r>
              <a:rPr lang="en-US" dirty="0"/>
              <a:t>Mass awareness on disability inclusive child protection system.</a:t>
            </a:r>
          </a:p>
          <a:p>
            <a:r>
              <a:rPr lang="en-US" dirty="0"/>
              <a:t> Inclusive child protection is strongest when caregivers, communities, and institutions work together.</a:t>
            </a:r>
          </a:p>
          <a:p>
            <a:endParaRPr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4F3338F-F480-C3F9-33A6-257251D14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6558" y="4674515"/>
            <a:ext cx="3430884" cy="185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200400" y="381000"/>
            <a:ext cx="2590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4000" dirty="0">
                <a:latin typeface="Arial Rounded MT Bold" pitchFamily="34" charset="0"/>
              </a:rPr>
              <a:t>Thanks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2986088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</TotalTime>
  <Words>411</Words>
  <Application>Microsoft Office PowerPoint</Application>
  <PresentationFormat>On-screen Show (4:3)</PresentationFormat>
  <Paragraphs>47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Arial Rounded MT Bold</vt:lpstr>
      <vt:lpstr>Calibri</vt:lpstr>
      <vt:lpstr>Office Theme</vt:lpstr>
      <vt:lpstr>Community-Based Inclusive Child Protection: Strengthening Caregiver Support, Community Engagement and Well-being of Children with Disabilities in Bangladesh</vt:lpstr>
      <vt:lpstr>Background &amp; Challenges</vt:lpstr>
      <vt:lpstr>Caregiver Empowerment</vt:lpstr>
      <vt:lpstr>Community-Based Protection</vt:lpstr>
      <vt:lpstr>Strengthening Government Actors</vt:lpstr>
      <vt:lpstr>Strengthening DRPCs</vt:lpstr>
      <vt:lpstr>Child Well-being</vt:lpstr>
      <vt:lpstr>Conclusion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Arju Afrin Kathy</cp:lastModifiedBy>
  <cp:revision>7</cp:revision>
  <dcterms:created xsi:type="dcterms:W3CDTF">2013-01-27T09:14:16Z</dcterms:created>
  <dcterms:modified xsi:type="dcterms:W3CDTF">2025-12-01T05:29:32Z</dcterms:modified>
  <cp:category/>
</cp:coreProperties>
</file>