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72" r:id="rId4"/>
    <p:sldId id="265" r:id="rId5"/>
    <p:sldId id="275" r:id="rId6"/>
    <p:sldId id="273" r:id="rId7"/>
    <p:sldId id="274" r:id="rId8"/>
    <p:sldId id="276" r:id="rId9"/>
    <p:sldId id="261" r:id="rId10"/>
    <p:sldId id="262" r:id="rId11"/>
    <p:sldId id="263" r:id="rId12"/>
    <p:sldId id="269" r:id="rId13"/>
    <p:sldId id="266" r:id="rId14"/>
    <p:sldId id="277" r:id="rId15"/>
  </p:sldIdLst>
  <p:sldSz cx="12192000" cy="6858000"/>
  <p:notesSz cx="6858000" cy="9144000"/>
  <p:embeddedFontLst>
    <p:embeddedFont>
      <p:font typeface="Arial Black" panose="020B0A04020102020204" pitchFamily="34" charset="0"/>
      <p:bold r:id="rId17"/>
    </p:embeddedFont>
    <p:embeddedFont>
      <p:font typeface="Bahnschrift Condensed" panose="020B0502040204020203" pitchFamily="34" charset="0"/>
      <p:regular r:id="rId18"/>
      <p:bold r:id="rId19"/>
    </p:embeddedFont>
    <p:embeddedFont>
      <p:font typeface="Bahnschrift Light Condensed" panose="020B0502040204020203" pitchFamily="34" charset="0"/>
      <p:regular r:id="rId20"/>
    </p:embeddedFont>
    <p:embeddedFont>
      <p:font typeface="Bahnschrift Light SemiCondensed" panose="020B0502040204020203" pitchFamily="34" charset="0"/>
      <p:regular r:id="rId21"/>
    </p:embeddedFont>
    <p:embeddedFont>
      <p:font typeface="Bahnschrift SemiBold SemiConden" panose="020B0502040204020203" pitchFamily="34" charset="0"/>
      <p:bold r:id="rId22"/>
    </p:embeddedFont>
    <p:embeddedFont>
      <p:font typeface="EB Garamond" panose="00000500000000000000" pitchFamily="2" charset="0"/>
      <p:regular r:id="rId23"/>
      <p:bold r:id="rId24"/>
      <p:italic r:id="rId25"/>
      <p:boldItalic r:id="rId26"/>
    </p:embeddedFont>
    <p:embeddedFont>
      <p:font typeface="Gloucester MT Extra Condensed" panose="02030808020601010101" pitchFamily="18" charset="0"/>
      <p:regular r:id="rId27"/>
    </p:embeddedFont>
    <p:embeddedFont>
      <p:font typeface="Palatino Linotype" panose="02040502050505030304" pitchFamily="18" charset="0"/>
      <p:regular r:id="rId28"/>
      <p:bold r:id="rId29"/>
      <p:italic r:id="rId30"/>
      <p:boldItalic r:id="rId31"/>
    </p:embeddedFont>
    <p:embeddedFont>
      <p:font typeface="Play" panose="020B0604020202020204" charset="0"/>
      <p:regular r:id="rId32"/>
      <p:bold r:id="rId33"/>
    </p:embeddedFont>
    <p:embeddedFont>
      <p:font typeface="Roboto" panose="02000000000000000000" pitchFamily="2"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5U7St01Xk72C7xmsQ9CdpO/7E6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a2500e4d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a2500e4d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a2500e4d40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a2500e4d4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1865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a2500e4d4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a2500e4d4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9250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d72b23d48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d72b23d48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991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a2500e4d4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a2500e4d4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a2500e4d4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a2500e4d4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a2500e4d40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a2500e4d4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522539" lvl="0" indent="-391905">
              <a:spcBef>
                <a:spcPts val="0"/>
              </a:spcBef>
              <a:spcAft>
                <a:spcPts val="0"/>
              </a:spcAft>
              <a:buSzPts val="1800"/>
              <a:buChar char="●"/>
              <a:defRPr/>
            </a:lvl1pPr>
            <a:lvl2pPr marL="1045079" lvl="1" indent="-362875">
              <a:spcBef>
                <a:spcPts val="0"/>
              </a:spcBef>
              <a:spcAft>
                <a:spcPts val="0"/>
              </a:spcAft>
              <a:buSzPts val="1400"/>
              <a:buChar char="○"/>
              <a:defRPr/>
            </a:lvl2pPr>
            <a:lvl3pPr marL="1567618" lvl="2" indent="-362875">
              <a:spcBef>
                <a:spcPts val="0"/>
              </a:spcBef>
              <a:spcAft>
                <a:spcPts val="0"/>
              </a:spcAft>
              <a:buSzPts val="1400"/>
              <a:buChar char="■"/>
              <a:defRPr/>
            </a:lvl3pPr>
            <a:lvl4pPr marL="2090157" lvl="3" indent="-362875">
              <a:spcBef>
                <a:spcPts val="0"/>
              </a:spcBef>
              <a:spcAft>
                <a:spcPts val="0"/>
              </a:spcAft>
              <a:buSzPts val="1400"/>
              <a:buChar char="●"/>
              <a:defRPr/>
            </a:lvl4pPr>
            <a:lvl5pPr marL="2612697" lvl="4" indent="-362875">
              <a:spcBef>
                <a:spcPts val="0"/>
              </a:spcBef>
              <a:spcAft>
                <a:spcPts val="0"/>
              </a:spcAft>
              <a:buSzPts val="1400"/>
              <a:buChar char="○"/>
              <a:defRPr/>
            </a:lvl5pPr>
            <a:lvl6pPr marL="3135236" lvl="5" indent="-362875">
              <a:spcBef>
                <a:spcPts val="0"/>
              </a:spcBef>
              <a:spcAft>
                <a:spcPts val="0"/>
              </a:spcAft>
              <a:buSzPts val="1400"/>
              <a:buChar char="■"/>
              <a:defRPr/>
            </a:lvl6pPr>
            <a:lvl7pPr marL="3657776" lvl="6" indent="-362875">
              <a:spcBef>
                <a:spcPts val="0"/>
              </a:spcBef>
              <a:spcAft>
                <a:spcPts val="0"/>
              </a:spcAft>
              <a:buSzPts val="1400"/>
              <a:buChar char="●"/>
              <a:defRPr/>
            </a:lvl7pPr>
            <a:lvl8pPr marL="4180315" lvl="7" indent="-362875">
              <a:spcBef>
                <a:spcPts val="0"/>
              </a:spcBef>
              <a:spcAft>
                <a:spcPts val="0"/>
              </a:spcAft>
              <a:buSzPts val="1400"/>
              <a:buChar char="○"/>
              <a:defRPr/>
            </a:lvl8pPr>
            <a:lvl9pPr marL="4702854" lvl="8" indent="-362875">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81202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26" name="Google Shape;2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5183188" y="987425"/>
            <a:ext cx="6172200" cy="4873625"/>
          </a:xfrm>
          <a:prstGeom prst="rect">
            <a:avLst/>
          </a:prstGeom>
          <a:noFill/>
          <a:ln>
            <a:noFill/>
          </a:ln>
        </p:spPr>
      </p:sp>
      <p:sp>
        <p:nvSpPr>
          <p:cNvPr id="64" name="Google Shape;6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info@cdd.org.bd" TargetMode="Externa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29.jpeg"/><Relationship Id="rId18" Type="http://schemas.microsoft.com/office/2007/relationships/hdphoto" Target="../media/hdphoto4.wdp"/><Relationship Id="rId3" Type="http://schemas.openxmlformats.org/officeDocument/2006/relationships/slideLayout" Target="../slideLayouts/slideLayout7.xml"/><Relationship Id="rId7" Type="http://schemas.openxmlformats.org/officeDocument/2006/relationships/image" Target="../media/image25.png"/><Relationship Id="rId12" Type="http://schemas.microsoft.com/office/2007/relationships/hdphoto" Target="../media/hdphoto2.wdp"/><Relationship Id="rId17" Type="http://schemas.openxmlformats.org/officeDocument/2006/relationships/image" Target="../media/image32.png"/><Relationship Id="rId2" Type="http://schemas.openxmlformats.org/officeDocument/2006/relationships/tags" Target="../tags/tag2.xml"/><Relationship Id="rId16" Type="http://schemas.openxmlformats.org/officeDocument/2006/relationships/image" Target="../media/image31.jpeg"/><Relationship Id="rId1" Type="http://schemas.openxmlformats.org/officeDocument/2006/relationships/tags" Target="../tags/tag1.xml"/><Relationship Id="rId6" Type="http://schemas.openxmlformats.org/officeDocument/2006/relationships/image" Target="../media/image24.GIF"/><Relationship Id="rId11" Type="http://schemas.openxmlformats.org/officeDocument/2006/relationships/image" Target="../media/image28.png"/><Relationship Id="rId5" Type="http://schemas.openxmlformats.org/officeDocument/2006/relationships/image" Target="../media/image23.emf"/><Relationship Id="rId15" Type="http://schemas.microsoft.com/office/2007/relationships/hdphoto" Target="../media/hdphoto3.wdp"/><Relationship Id="rId10" Type="http://schemas.microsoft.com/office/2007/relationships/hdphoto" Target="../media/hdphoto1.wdp"/><Relationship Id="rId19" Type="http://schemas.openxmlformats.org/officeDocument/2006/relationships/image" Target="../media/image33.jpeg"/><Relationship Id="rId4" Type="http://schemas.openxmlformats.org/officeDocument/2006/relationships/oleObject" Target="../embeddings/oleObject1.bin"/><Relationship Id="rId9" Type="http://schemas.openxmlformats.org/officeDocument/2006/relationships/image" Target="../media/image27.png"/><Relationship Id="rId1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876150" y="81280"/>
            <a:ext cx="10439700" cy="219456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6000"/>
              <a:buFont typeface="Play"/>
              <a:buNone/>
            </a:pPr>
            <a:r>
              <a:rPr lang="en-US" sz="4000" b="1" dirty="0">
                <a:latin typeface="EB Garamond"/>
                <a:ea typeface="EB Garamond"/>
                <a:cs typeface="EB Garamond"/>
                <a:sym typeface="EB Garamond"/>
              </a:rPr>
              <a:t>National Symposium</a:t>
            </a:r>
            <a:endParaRPr sz="4000" b="1" dirty="0">
              <a:latin typeface="EB Garamond"/>
              <a:ea typeface="EB Garamond"/>
              <a:cs typeface="EB Garamond"/>
              <a:sym typeface="EB Garamond"/>
            </a:endParaRPr>
          </a:p>
          <a:p>
            <a:pPr marL="0" lvl="0" indent="0" algn="ctr" rtl="0">
              <a:lnSpc>
                <a:spcPct val="90000"/>
              </a:lnSpc>
              <a:spcBef>
                <a:spcPts val="0"/>
              </a:spcBef>
              <a:spcAft>
                <a:spcPts val="0"/>
              </a:spcAft>
              <a:buClr>
                <a:schemeClr val="dk1"/>
              </a:buClr>
              <a:buSzPts val="6000"/>
              <a:buFont typeface="Play"/>
              <a:buNone/>
            </a:pPr>
            <a:r>
              <a:rPr lang="en-US" sz="4000" b="1" dirty="0">
                <a:latin typeface="EB Garamond"/>
                <a:ea typeface="EB Garamond"/>
                <a:cs typeface="EB Garamond"/>
                <a:sym typeface="EB Garamond"/>
              </a:rPr>
              <a:t>in observance of</a:t>
            </a:r>
            <a:endParaRPr sz="4000" b="1" dirty="0">
              <a:latin typeface="EB Garamond"/>
              <a:ea typeface="EB Garamond"/>
              <a:cs typeface="EB Garamond"/>
              <a:sym typeface="EB Garamond"/>
            </a:endParaRPr>
          </a:p>
          <a:p>
            <a:pPr marL="0" lvl="0" indent="0" algn="ctr" rtl="0">
              <a:lnSpc>
                <a:spcPct val="90000"/>
              </a:lnSpc>
              <a:spcBef>
                <a:spcPts val="0"/>
              </a:spcBef>
              <a:spcAft>
                <a:spcPts val="0"/>
              </a:spcAft>
              <a:buClr>
                <a:schemeClr val="dk1"/>
              </a:buClr>
              <a:buSzPts val="6000"/>
              <a:buFont typeface="Play"/>
              <a:buNone/>
            </a:pPr>
            <a:r>
              <a:rPr lang="en-US" sz="4000" b="1" dirty="0">
                <a:latin typeface="EB Garamond"/>
                <a:ea typeface="EB Garamond"/>
                <a:cs typeface="EB Garamond"/>
                <a:sym typeface="EB Garamond"/>
              </a:rPr>
              <a:t>The International Day of Persons with Disabilities</a:t>
            </a:r>
            <a:endParaRPr sz="4000" b="1" dirty="0">
              <a:latin typeface="EB Garamond"/>
              <a:ea typeface="EB Garamond"/>
              <a:cs typeface="EB Garamond"/>
              <a:sym typeface="EB Garamond"/>
            </a:endParaRPr>
          </a:p>
        </p:txBody>
      </p:sp>
      <p:sp>
        <p:nvSpPr>
          <p:cNvPr id="85" name="Google Shape;85;p1"/>
          <p:cNvSpPr txBox="1">
            <a:spLocks noGrp="1"/>
          </p:cNvSpPr>
          <p:nvPr>
            <p:ph type="subTitle" idx="1"/>
          </p:nvPr>
        </p:nvSpPr>
        <p:spPr>
          <a:xfrm>
            <a:off x="715600" y="2905759"/>
            <a:ext cx="11289900" cy="2807687"/>
          </a:xfrm>
          <a:prstGeom prst="rect">
            <a:avLst/>
          </a:prstGeom>
          <a:noFill/>
          <a:ln>
            <a:noFill/>
          </a:ln>
        </p:spPr>
        <p:txBody>
          <a:bodyPr spcFirstLastPara="1" wrap="square" lIns="91425" tIns="45700" rIns="91425" bIns="45700" anchor="t" anchorCtr="0">
            <a:noAutofit/>
          </a:bodyPr>
          <a:lstStyle/>
          <a:p>
            <a:pPr marL="73660" lvl="0" indent="0" algn="l" rtl="0">
              <a:lnSpc>
                <a:spcPct val="200000"/>
              </a:lnSpc>
              <a:spcBef>
                <a:spcPts val="0"/>
              </a:spcBef>
              <a:spcAft>
                <a:spcPts val="0"/>
              </a:spcAft>
              <a:buSzPts val="2440"/>
            </a:pPr>
            <a:r>
              <a:rPr lang="en-US" sz="2440" b="1" dirty="0">
                <a:solidFill>
                  <a:srgbClr val="00B050"/>
                </a:solidFill>
                <a:latin typeface="EB Garamond"/>
                <a:ea typeface="EB Garamond"/>
                <a:cs typeface="EB Garamond"/>
                <a:sym typeface="EB Garamond"/>
              </a:rPr>
              <a:t>Presented by:</a:t>
            </a:r>
          </a:p>
          <a:p>
            <a:pPr marL="73660" lvl="0" indent="0" algn="l" rtl="0">
              <a:lnSpc>
                <a:spcPct val="100000"/>
              </a:lnSpc>
              <a:spcBef>
                <a:spcPts val="0"/>
              </a:spcBef>
              <a:spcAft>
                <a:spcPts val="0"/>
              </a:spcAft>
              <a:buSzPts val="2440"/>
            </a:pPr>
            <a:r>
              <a:rPr lang="en-US" sz="2000" b="1" dirty="0"/>
              <a:t>Md. Jahangir </a:t>
            </a:r>
            <a:r>
              <a:rPr lang="en-US" sz="2000" b="1" dirty="0" err="1"/>
              <a:t>Alam</a:t>
            </a:r>
            <a:r>
              <a:rPr lang="en-US" sz="2000" dirty="0"/>
              <a:t> </a:t>
            </a:r>
          </a:p>
          <a:p>
            <a:pPr marL="73660" lvl="0" indent="0" algn="l" rtl="0">
              <a:lnSpc>
                <a:spcPct val="100000"/>
              </a:lnSpc>
              <a:spcBef>
                <a:spcPts val="0"/>
              </a:spcBef>
              <a:spcAft>
                <a:spcPts val="0"/>
              </a:spcAft>
              <a:buSzPts val="2440"/>
            </a:pPr>
            <a:r>
              <a:rPr lang="en-US" sz="2000" dirty="0"/>
              <a:t>Senior Coordinator</a:t>
            </a:r>
          </a:p>
          <a:p>
            <a:pPr marL="73660" lvl="0" indent="0" algn="l" rtl="0">
              <a:lnSpc>
                <a:spcPct val="100000"/>
              </a:lnSpc>
              <a:spcBef>
                <a:spcPts val="0"/>
              </a:spcBef>
              <a:spcAft>
                <a:spcPts val="0"/>
              </a:spcAft>
              <a:buSzPts val="2440"/>
            </a:pPr>
            <a:r>
              <a:rPr lang="en-US" sz="2000" dirty="0"/>
              <a:t>Centre for Disability in Development (CDD)</a:t>
            </a:r>
            <a:endParaRPr lang="en-US" sz="2440" dirty="0">
              <a:latin typeface="EB Garamond"/>
              <a:ea typeface="EB Garamond"/>
              <a:cs typeface="EB Garamond"/>
              <a:sym typeface="EB Garamond"/>
            </a:endParaRPr>
          </a:p>
          <a:p>
            <a:pPr marL="73660" lvl="0" indent="0" algn="l">
              <a:lnSpc>
                <a:spcPct val="100000"/>
              </a:lnSpc>
              <a:spcBef>
                <a:spcPts val="0"/>
              </a:spcBef>
              <a:buSzPts val="2440"/>
            </a:pPr>
            <a:r>
              <a:rPr lang="en-US" sz="1800" dirty="0"/>
              <a:t>Cell: +88 01711-225524</a:t>
            </a:r>
          </a:p>
          <a:p>
            <a:pPr marL="73660" lvl="0" indent="0" algn="l">
              <a:lnSpc>
                <a:spcPct val="100000"/>
              </a:lnSpc>
              <a:spcBef>
                <a:spcPts val="0"/>
              </a:spcBef>
              <a:buSzPts val="2440"/>
            </a:pPr>
            <a:r>
              <a:rPr lang="en-US" sz="1800" dirty="0"/>
              <a:t>E-mail: </a:t>
            </a:r>
            <a:r>
              <a:rPr lang="en-US" sz="1800" dirty="0">
                <a:solidFill>
                  <a:srgbClr val="0070C0"/>
                </a:solidFill>
              </a:rPr>
              <a:t>jahangir.cdd@gmail.com, </a:t>
            </a:r>
            <a:r>
              <a:rPr lang="en-US" sz="1800" dirty="0">
                <a:solidFill>
                  <a:srgbClr val="0070C0"/>
                </a:solidFill>
                <a:hlinkClick r:id="rId3"/>
              </a:rPr>
              <a:t>info@cdd.org.bd</a:t>
            </a:r>
            <a:endParaRPr lang="en-US" sz="1800" dirty="0">
              <a:solidFill>
                <a:srgbClr val="0070C0"/>
              </a:solidFill>
            </a:endParaRPr>
          </a:p>
          <a:p>
            <a:pPr marL="73660" lvl="0" indent="0" algn="l">
              <a:lnSpc>
                <a:spcPct val="100000"/>
              </a:lnSpc>
              <a:spcBef>
                <a:spcPts val="0"/>
              </a:spcBef>
              <a:buSzPts val="2440"/>
            </a:pPr>
            <a:r>
              <a:rPr lang="en-US" sz="1800" dirty="0"/>
              <a:t>Web: </a:t>
            </a:r>
            <a:r>
              <a:rPr lang="en-US" sz="1800" dirty="0">
                <a:solidFill>
                  <a:srgbClr val="0070C0"/>
                </a:solidFill>
              </a:rPr>
              <a:t>www.cdd.org.bd</a:t>
            </a:r>
          </a:p>
        </p:txBody>
      </p:sp>
      <p:pic>
        <p:nvPicPr>
          <p:cNvPr id="86" name="Google Shape;86;p1" title="IDPC-32.png"/>
          <p:cNvPicPr preferRelativeResize="0"/>
          <p:nvPr/>
        </p:nvPicPr>
        <p:blipFill>
          <a:blip r:embed="rId4">
            <a:alphaModFix/>
          </a:blip>
          <a:stretch>
            <a:fillRect/>
          </a:stretch>
        </p:blipFill>
        <p:spPr>
          <a:xfrm>
            <a:off x="4378439" y="5893272"/>
            <a:ext cx="1378093" cy="627392"/>
          </a:xfrm>
          <a:prstGeom prst="rect">
            <a:avLst/>
          </a:prstGeom>
          <a:noFill/>
          <a:ln>
            <a:noFill/>
          </a:ln>
        </p:spPr>
      </p:pic>
      <p:pic>
        <p:nvPicPr>
          <p:cNvPr id="87" name="Google Shape;87;p1" title="IDPC-34.png"/>
          <p:cNvPicPr preferRelativeResize="0"/>
          <p:nvPr/>
        </p:nvPicPr>
        <p:blipFill>
          <a:blip r:embed="rId5">
            <a:alphaModFix/>
          </a:blip>
          <a:stretch>
            <a:fillRect/>
          </a:stretch>
        </p:blipFill>
        <p:spPr>
          <a:xfrm>
            <a:off x="2854195" y="5896664"/>
            <a:ext cx="1378092" cy="620620"/>
          </a:xfrm>
          <a:prstGeom prst="rect">
            <a:avLst/>
          </a:prstGeom>
          <a:noFill/>
          <a:ln>
            <a:noFill/>
          </a:ln>
        </p:spPr>
      </p:pic>
      <p:pic>
        <p:nvPicPr>
          <p:cNvPr id="88" name="Google Shape;88;p1" title="australian-aid logo [Converted]-01 - Copy.png"/>
          <p:cNvPicPr preferRelativeResize="0"/>
          <p:nvPr/>
        </p:nvPicPr>
        <p:blipFill>
          <a:blip r:embed="rId6">
            <a:alphaModFix/>
          </a:blip>
          <a:stretch>
            <a:fillRect/>
          </a:stretch>
        </p:blipFill>
        <p:spPr>
          <a:xfrm>
            <a:off x="1663395" y="5968026"/>
            <a:ext cx="1063584" cy="477896"/>
          </a:xfrm>
          <a:prstGeom prst="rect">
            <a:avLst/>
          </a:prstGeom>
          <a:noFill/>
          <a:ln>
            <a:noFill/>
          </a:ln>
        </p:spPr>
      </p:pic>
      <p:pic>
        <p:nvPicPr>
          <p:cNvPr id="89" name="Google Shape;89;p1" title="UNDP-Logo-Blue-Large.png"/>
          <p:cNvPicPr preferRelativeResize="0"/>
          <p:nvPr/>
        </p:nvPicPr>
        <p:blipFill>
          <a:blip r:embed="rId7">
            <a:alphaModFix/>
          </a:blip>
          <a:stretch>
            <a:fillRect/>
          </a:stretch>
        </p:blipFill>
        <p:spPr>
          <a:xfrm>
            <a:off x="10401296" y="5625876"/>
            <a:ext cx="763525" cy="1162176"/>
          </a:xfrm>
          <a:prstGeom prst="rect">
            <a:avLst/>
          </a:prstGeom>
          <a:noFill/>
          <a:ln>
            <a:noFill/>
          </a:ln>
        </p:spPr>
      </p:pic>
      <p:pic>
        <p:nvPicPr>
          <p:cNvPr id="90" name="Google Shape;90;p1" title="IDPC-30.png"/>
          <p:cNvPicPr preferRelativeResize="0"/>
          <p:nvPr/>
        </p:nvPicPr>
        <p:blipFill>
          <a:blip r:embed="rId8">
            <a:alphaModFix/>
          </a:blip>
          <a:stretch>
            <a:fillRect/>
          </a:stretch>
        </p:blipFill>
        <p:spPr>
          <a:xfrm>
            <a:off x="6987587" y="6011175"/>
            <a:ext cx="1302660" cy="391600"/>
          </a:xfrm>
          <a:prstGeom prst="rect">
            <a:avLst/>
          </a:prstGeom>
          <a:noFill/>
          <a:ln>
            <a:noFill/>
          </a:ln>
        </p:spPr>
      </p:pic>
      <p:pic>
        <p:nvPicPr>
          <p:cNvPr id="91" name="Google Shape;91;p1" title="IDPC-31.png"/>
          <p:cNvPicPr preferRelativeResize="0"/>
          <p:nvPr/>
        </p:nvPicPr>
        <p:blipFill>
          <a:blip r:embed="rId9">
            <a:alphaModFix/>
          </a:blip>
          <a:stretch>
            <a:fillRect/>
          </a:stretch>
        </p:blipFill>
        <p:spPr>
          <a:xfrm>
            <a:off x="9328741" y="5989496"/>
            <a:ext cx="1115625" cy="522506"/>
          </a:xfrm>
          <a:prstGeom prst="rect">
            <a:avLst/>
          </a:prstGeom>
          <a:noFill/>
          <a:ln>
            <a:noFill/>
          </a:ln>
        </p:spPr>
      </p:pic>
      <p:pic>
        <p:nvPicPr>
          <p:cNvPr id="92" name="Google Shape;92;p1" title="IDPC-33.png"/>
          <p:cNvPicPr preferRelativeResize="0"/>
          <p:nvPr/>
        </p:nvPicPr>
        <p:blipFill>
          <a:blip r:embed="rId10">
            <a:alphaModFix/>
          </a:blip>
          <a:stretch>
            <a:fillRect/>
          </a:stretch>
        </p:blipFill>
        <p:spPr>
          <a:xfrm>
            <a:off x="804673" y="5785201"/>
            <a:ext cx="737625" cy="660725"/>
          </a:xfrm>
          <a:prstGeom prst="rect">
            <a:avLst/>
          </a:prstGeom>
          <a:noFill/>
          <a:ln>
            <a:noFill/>
          </a:ln>
        </p:spPr>
      </p:pic>
      <p:pic>
        <p:nvPicPr>
          <p:cNvPr id="93" name="Google Shape;93;p1" title="IDPC-35.png"/>
          <p:cNvPicPr preferRelativeResize="0"/>
          <p:nvPr/>
        </p:nvPicPr>
        <p:blipFill>
          <a:blip r:embed="rId11">
            <a:alphaModFix/>
          </a:blip>
          <a:stretch>
            <a:fillRect/>
          </a:stretch>
        </p:blipFill>
        <p:spPr>
          <a:xfrm>
            <a:off x="8314437" y="5924612"/>
            <a:ext cx="1038225" cy="564721"/>
          </a:xfrm>
          <a:prstGeom prst="rect">
            <a:avLst/>
          </a:prstGeom>
          <a:noFill/>
          <a:ln>
            <a:noFill/>
          </a:ln>
        </p:spPr>
      </p:pic>
      <p:pic>
        <p:nvPicPr>
          <p:cNvPr id="94" name="Google Shape;94;p1" title="IDPC-36.png"/>
          <p:cNvPicPr preferRelativeResize="0"/>
          <p:nvPr/>
        </p:nvPicPr>
        <p:blipFill>
          <a:blip r:embed="rId12">
            <a:alphaModFix/>
          </a:blip>
          <a:stretch>
            <a:fillRect/>
          </a:stretch>
        </p:blipFill>
        <p:spPr>
          <a:xfrm>
            <a:off x="5847757" y="6011174"/>
            <a:ext cx="1115626" cy="391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3a2500e4d40_0_32"/>
          <p:cNvSpPr txBox="1">
            <a:spLocks noGrp="1"/>
          </p:cNvSpPr>
          <p:nvPr>
            <p:ph type="title"/>
          </p:nvPr>
        </p:nvSpPr>
        <p:spPr>
          <a:xfrm>
            <a:off x="822960" y="100965"/>
            <a:ext cx="10515600" cy="884555"/>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dirty="0">
                <a:latin typeface="EB Garamond"/>
                <a:ea typeface="EB Garamond"/>
                <a:cs typeface="EB Garamond"/>
                <a:sym typeface="EB Garamond"/>
              </a:rPr>
              <a:t>Challenges and Lessons Learned </a:t>
            </a:r>
            <a:endParaRPr sz="3600" dirty="0">
              <a:latin typeface="EB Garamond"/>
              <a:ea typeface="EB Garamond"/>
              <a:cs typeface="EB Garamond"/>
              <a:sym typeface="EB Garamond"/>
            </a:endParaRPr>
          </a:p>
        </p:txBody>
      </p:sp>
      <p:sp>
        <p:nvSpPr>
          <p:cNvPr id="130" name="Google Shape;130;g3a2500e4d40_0_32"/>
          <p:cNvSpPr txBox="1">
            <a:spLocks noGrp="1"/>
          </p:cNvSpPr>
          <p:nvPr>
            <p:ph type="body" idx="1"/>
          </p:nvPr>
        </p:nvSpPr>
        <p:spPr>
          <a:xfrm>
            <a:off x="751840" y="985520"/>
            <a:ext cx="5252720" cy="5872480"/>
          </a:xfrm>
          <a:prstGeom prst="rect">
            <a:avLst/>
          </a:prstGeom>
        </p:spPr>
        <p:txBody>
          <a:bodyPr spcFirstLastPara="1" wrap="square" lIns="91425" tIns="45700" rIns="91425" bIns="45700" anchor="t" anchorCtr="0">
            <a:normAutofit/>
          </a:bodyPr>
          <a:lstStyle/>
          <a:p>
            <a:pPr marL="0" lvl="0" indent="0">
              <a:buNone/>
            </a:pPr>
            <a:r>
              <a:rPr lang="en-US" sz="2000" b="1" dirty="0"/>
              <a:t>Challenges:                                                                                                   </a:t>
            </a:r>
            <a:endParaRPr lang="en-US" sz="1600" dirty="0"/>
          </a:p>
          <a:p>
            <a:pPr marL="285750" lvl="0" indent="-285750">
              <a:buFont typeface="Wingdings" panose="05000000000000000000" pitchFamily="2" charset="2"/>
              <a:buChar char="§"/>
            </a:pPr>
            <a:r>
              <a:rPr lang="en-US" sz="1800" dirty="0"/>
              <a:t>Persistent Social Stigma and Negative Attitudes                    </a:t>
            </a:r>
          </a:p>
          <a:p>
            <a:pPr marL="285750" lvl="0" indent="-285750">
              <a:buFont typeface="Wingdings" panose="05000000000000000000" pitchFamily="2" charset="2"/>
              <a:buChar char="§"/>
            </a:pPr>
            <a:r>
              <a:rPr lang="en-US" sz="1800" dirty="0"/>
              <a:t>Inaccessible School Environments</a:t>
            </a:r>
          </a:p>
          <a:p>
            <a:pPr marL="285750" lvl="0" indent="-285750">
              <a:buFont typeface="Wingdings" panose="05000000000000000000" pitchFamily="2" charset="2"/>
              <a:buChar char="§"/>
            </a:pPr>
            <a:r>
              <a:rPr lang="en-US" sz="1800" dirty="0"/>
              <a:t>Weak Identification and Referral Systems</a:t>
            </a:r>
          </a:p>
          <a:p>
            <a:pPr marL="285750" lvl="0" indent="-285750">
              <a:buFont typeface="Wingdings" panose="05000000000000000000" pitchFamily="2" charset="2"/>
              <a:buChar char="§"/>
            </a:pPr>
            <a:r>
              <a:rPr lang="en-US" sz="1800" dirty="0"/>
              <a:t>Shortage of Trained Human Resources</a:t>
            </a:r>
          </a:p>
          <a:p>
            <a:pPr marL="285750" lvl="0" indent="-285750">
              <a:buFont typeface="Wingdings" panose="05000000000000000000" pitchFamily="2" charset="2"/>
              <a:buChar char="§"/>
            </a:pPr>
            <a:r>
              <a:rPr lang="en-US" sz="1800" dirty="0"/>
              <a:t>Inadequate Assistive Devices and Learning Supports</a:t>
            </a:r>
          </a:p>
          <a:p>
            <a:pPr marL="285750" lvl="0" indent="-285750">
              <a:buFont typeface="Wingdings" panose="05000000000000000000" pitchFamily="2" charset="2"/>
              <a:buChar char="§"/>
            </a:pPr>
            <a:r>
              <a:rPr lang="en-US" sz="1800" dirty="0"/>
              <a:t>Limited Financial and Technological Capacities of OPDs</a:t>
            </a:r>
          </a:p>
          <a:p>
            <a:pPr marL="285750" lvl="0" indent="-285750">
              <a:buFont typeface="Wingdings" panose="05000000000000000000" pitchFamily="2" charset="2"/>
              <a:buChar char="§"/>
            </a:pPr>
            <a:r>
              <a:rPr lang="en-US" sz="1800" dirty="0"/>
              <a:t>Communication Barriers</a:t>
            </a:r>
          </a:p>
          <a:p>
            <a:pPr marL="285750" lvl="0" indent="-285750">
              <a:buFont typeface="Wingdings" panose="05000000000000000000" pitchFamily="2" charset="2"/>
              <a:buChar char="§"/>
            </a:pPr>
            <a:r>
              <a:rPr lang="en-US" sz="1800" dirty="0"/>
              <a:t>Limited Disability-Responsive Policies at Local Level</a:t>
            </a:r>
          </a:p>
          <a:p>
            <a:pPr marL="0" lvl="0" indent="0">
              <a:buNone/>
            </a:pPr>
            <a:endParaRPr sz="1600" dirty="0"/>
          </a:p>
        </p:txBody>
      </p:sp>
      <p:sp>
        <p:nvSpPr>
          <p:cNvPr id="4" name="Text Placeholder 3"/>
          <p:cNvSpPr>
            <a:spLocks noGrp="1"/>
          </p:cNvSpPr>
          <p:nvPr>
            <p:ph type="body" idx="2"/>
          </p:nvPr>
        </p:nvSpPr>
        <p:spPr>
          <a:xfrm>
            <a:off x="6156960" y="863600"/>
            <a:ext cx="5181600" cy="5994400"/>
          </a:xfrm>
        </p:spPr>
        <p:txBody>
          <a:bodyPr>
            <a:noAutofit/>
          </a:bodyPr>
          <a:lstStyle/>
          <a:p>
            <a:pPr marL="114300" indent="0">
              <a:buNone/>
            </a:pPr>
            <a:r>
              <a:rPr lang="en-US" sz="2000" b="1" dirty="0"/>
              <a:t>Lesson Learned:</a:t>
            </a:r>
          </a:p>
          <a:p>
            <a:pPr>
              <a:lnSpc>
                <a:spcPct val="110000"/>
              </a:lnSpc>
              <a:buFont typeface="Wingdings" panose="05000000000000000000" pitchFamily="2" charset="2"/>
              <a:buChar char="§"/>
            </a:pPr>
            <a:r>
              <a:rPr lang="en-US" sz="1800" dirty="0"/>
              <a:t>OPD Engagement is Essential for Sustainable Disability Inclusion</a:t>
            </a:r>
          </a:p>
          <a:p>
            <a:pPr>
              <a:lnSpc>
                <a:spcPct val="110000"/>
              </a:lnSpc>
              <a:buFont typeface="Wingdings" panose="05000000000000000000" pitchFamily="2" charset="2"/>
              <a:buChar char="§"/>
            </a:pPr>
            <a:r>
              <a:rPr lang="en-US" sz="1800" dirty="0"/>
              <a:t>Capacity Building Strengthens Disability Rights Advocacy</a:t>
            </a:r>
          </a:p>
          <a:p>
            <a:pPr>
              <a:lnSpc>
                <a:spcPct val="110000"/>
              </a:lnSpc>
              <a:buFont typeface="Wingdings" panose="05000000000000000000" pitchFamily="2" charset="2"/>
              <a:buChar char="§"/>
            </a:pPr>
            <a:r>
              <a:rPr lang="en-US" sz="1800" dirty="0"/>
              <a:t>Evidence-Based Advocacy Leads to Policy Action</a:t>
            </a:r>
          </a:p>
          <a:p>
            <a:pPr>
              <a:lnSpc>
                <a:spcPct val="110000"/>
              </a:lnSpc>
              <a:buFont typeface="Wingdings" panose="05000000000000000000" pitchFamily="2" charset="2"/>
              <a:buChar char="§"/>
            </a:pPr>
            <a:r>
              <a:rPr lang="en-US" sz="1800" dirty="0"/>
              <a:t>School Accessibility Requires Multi-Dimensional Approaches</a:t>
            </a:r>
          </a:p>
          <a:p>
            <a:pPr>
              <a:lnSpc>
                <a:spcPct val="110000"/>
              </a:lnSpc>
              <a:buFont typeface="Wingdings" panose="05000000000000000000" pitchFamily="2" charset="2"/>
              <a:buChar char="§"/>
            </a:pPr>
            <a:r>
              <a:rPr lang="en-US" sz="1800" dirty="0"/>
              <a:t>Partnerships Increase Impact for Children with Disabilities</a:t>
            </a:r>
          </a:p>
          <a:p>
            <a:pPr>
              <a:lnSpc>
                <a:spcPct val="110000"/>
              </a:lnSpc>
              <a:buFont typeface="Wingdings" panose="05000000000000000000" pitchFamily="2" charset="2"/>
              <a:buChar char="§"/>
            </a:pPr>
            <a:r>
              <a:rPr lang="en-US" sz="1800" dirty="0"/>
              <a:t>Community Awareness Reduces Stigma</a:t>
            </a:r>
          </a:p>
          <a:p>
            <a:pPr>
              <a:lnSpc>
                <a:spcPct val="110000"/>
              </a:lnSpc>
              <a:buFont typeface="Wingdings" panose="05000000000000000000" pitchFamily="2" charset="2"/>
              <a:buChar char="§"/>
            </a:pPr>
            <a:r>
              <a:rPr lang="en-US" sz="1800" dirty="0"/>
              <a:t>Local Resource Mobilization is Possible with Consistent Advocacy</a:t>
            </a:r>
          </a:p>
          <a:p>
            <a:pPr>
              <a:lnSpc>
                <a:spcPct val="110000"/>
              </a:lnSpc>
              <a:buFont typeface="Wingdings" panose="05000000000000000000" pitchFamily="2" charset="2"/>
              <a:buChar char="§"/>
            </a:pPr>
            <a:r>
              <a:rPr lang="en-US" sz="1800" dirty="0"/>
              <a:t>System Strengthening Ensures Long-Term Inclusion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3a2500e4d40_0_37"/>
          <p:cNvSpPr txBox="1">
            <a:spLocks noGrp="1"/>
          </p:cNvSpPr>
          <p:nvPr>
            <p:ph type="title"/>
          </p:nvPr>
        </p:nvSpPr>
        <p:spPr>
          <a:xfrm>
            <a:off x="838200" y="222885"/>
            <a:ext cx="10515600" cy="579755"/>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latin typeface="EB Garamond"/>
                <a:ea typeface="EB Garamond"/>
                <a:cs typeface="EB Garamond"/>
                <a:sym typeface="EB Garamond"/>
              </a:rPr>
              <a:t>Collaboration and Partnership </a:t>
            </a:r>
            <a:endParaRPr sz="3600" dirty="0">
              <a:latin typeface="EB Garamond"/>
              <a:ea typeface="EB Garamond"/>
              <a:cs typeface="EB Garamond"/>
              <a:sym typeface="EB Garamond"/>
            </a:endParaRPr>
          </a:p>
        </p:txBody>
      </p:sp>
      <p:sp>
        <p:nvSpPr>
          <p:cNvPr id="136" name="Google Shape;136;g3a2500e4d40_0_37"/>
          <p:cNvSpPr txBox="1">
            <a:spLocks noGrp="1"/>
          </p:cNvSpPr>
          <p:nvPr>
            <p:ph type="body" idx="1"/>
          </p:nvPr>
        </p:nvSpPr>
        <p:spPr>
          <a:xfrm>
            <a:off x="762000" y="1076960"/>
            <a:ext cx="10591800" cy="5099865"/>
          </a:xfrm>
          <a:prstGeom prst="rect">
            <a:avLst/>
          </a:prstGeom>
        </p:spPr>
        <p:txBody>
          <a:bodyPr spcFirstLastPara="1" wrap="square" lIns="91425" tIns="45700" rIns="91425" bIns="45700" anchor="t" anchorCtr="0">
            <a:normAutofit/>
          </a:bodyPr>
          <a:lstStyle/>
          <a:p>
            <a:pPr indent="-457200">
              <a:buFont typeface="Wingdings" panose="05000000000000000000" pitchFamily="2" charset="2"/>
              <a:buChar char="q"/>
            </a:pPr>
            <a:r>
              <a:rPr lang="en-US" sz="3200" dirty="0"/>
              <a:t>Children with disabilities &amp; Children with disabilities families</a:t>
            </a:r>
          </a:p>
          <a:p>
            <a:pPr lvl="0" indent="-457200">
              <a:buFont typeface="Wingdings" panose="05000000000000000000" pitchFamily="2" charset="2"/>
              <a:buChar char="q"/>
            </a:pPr>
            <a:r>
              <a:rPr lang="en-US" sz="3200" dirty="0"/>
              <a:t>SMC, PTA and student council</a:t>
            </a:r>
          </a:p>
          <a:p>
            <a:pPr lvl="0" indent="-457200">
              <a:buFont typeface="Wingdings" panose="05000000000000000000" pitchFamily="2" charset="2"/>
              <a:buChar char="q"/>
            </a:pPr>
            <a:r>
              <a:rPr lang="en-US" sz="3200" dirty="0"/>
              <a:t>Local and national level educational authorities</a:t>
            </a:r>
          </a:p>
          <a:p>
            <a:pPr lvl="0" indent="-457200">
              <a:buFont typeface="Wingdings" panose="05000000000000000000" pitchFamily="2" charset="2"/>
              <a:buChar char="q"/>
            </a:pPr>
            <a:r>
              <a:rPr lang="en-US" sz="3200" dirty="0"/>
              <a:t>JPUF and LGI</a:t>
            </a:r>
          </a:p>
          <a:p>
            <a:pPr lvl="0" indent="-457200">
              <a:buFont typeface="Wingdings" panose="05000000000000000000" pitchFamily="2" charset="2"/>
              <a:buChar char="q"/>
            </a:pPr>
            <a:r>
              <a:rPr lang="en-US" sz="3200" dirty="0"/>
              <a:t>District social service representative</a:t>
            </a:r>
          </a:p>
          <a:p>
            <a:pPr lvl="0" indent="-457200">
              <a:buFont typeface="Wingdings" panose="05000000000000000000" pitchFamily="2" charset="2"/>
              <a:buChar char="q"/>
            </a:pPr>
            <a:r>
              <a:rPr lang="en-US" sz="3200" dirty="0" err="1"/>
              <a:t>Protibondi</a:t>
            </a:r>
            <a:r>
              <a:rPr lang="en-US" sz="3200" dirty="0"/>
              <a:t> Sheba O </a:t>
            </a:r>
            <a:r>
              <a:rPr lang="en-US" sz="3200" dirty="0" err="1"/>
              <a:t>Sahajjo</a:t>
            </a:r>
            <a:r>
              <a:rPr lang="en-US" sz="3200" dirty="0"/>
              <a:t> </a:t>
            </a:r>
            <a:r>
              <a:rPr lang="en-US" sz="3200" dirty="0" err="1"/>
              <a:t>Kendro</a:t>
            </a:r>
            <a:endParaRPr lang="en-US" sz="3200" dirty="0"/>
          </a:p>
          <a:p>
            <a:pPr lvl="0" indent="-457200">
              <a:buFont typeface="Wingdings" panose="05000000000000000000" pitchFamily="2" charset="2"/>
              <a:buChar char="q"/>
            </a:pPr>
            <a:r>
              <a:rPr lang="en-US" sz="3200" dirty="0"/>
              <a:t>Other disability service providing agency</a:t>
            </a:r>
          </a:p>
          <a:p>
            <a:pPr marL="0" lvl="0" indent="0" algn="l" rtl="0">
              <a:spcBef>
                <a:spcPts val="1000"/>
              </a:spcBef>
              <a:spcAft>
                <a:spcPts val="0"/>
              </a:spcAft>
              <a:buNone/>
            </a:pPr>
            <a:endParaRPr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3464"/>
            <a:ext cx="12192000" cy="6901464"/>
          </a:xfrm>
          <a:prstGeom prst="rect">
            <a:avLst/>
          </a:prstGeom>
          <a:solidFill>
            <a:srgbClr val="01212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numCol="1" rtlCol="0" anchor="ctr"/>
          <a:lstStyle/>
          <a:p>
            <a:pPr algn="ctr"/>
            <a:endParaRPr lang="en-US" sz="1000" kern="0" dirty="0" err="1">
              <a:solidFill>
                <a:schemeClr val="tx1"/>
              </a:solidFill>
              <a:effectLst>
                <a:reflection stA="45000" endPos="0" dist="431800" dir="5400000" sy="-100000" algn="bl" rotWithShape="0"/>
              </a:effectLst>
            </a:endParaRPr>
          </a:p>
        </p:txBody>
      </p:sp>
      <p:grpSp>
        <p:nvGrpSpPr>
          <p:cNvPr id="48" name="Group 47"/>
          <p:cNvGrpSpPr/>
          <p:nvPr/>
        </p:nvGrpSpPr>
        <p:grpSpPr>
          <a:xfrm>
            <a:off x="4952133" y="3762720"/>
            <a:ext cx="2286106" cy="5816977"/>
            <a:chOff x="4952133" y="3762720"/>
            <a:chExt cx="2286106" cy="5816977"/>
          </a:xfrm>
        </p:grpSpPr>
        <p:sp>
          <p:nvSpPr>
            <p:cNvPr id="22" name="TextBox 21"/>
            <p:cNvSpPr txBox="1"/>
            <p:nvPr/>
          </p:nvSpPr>
          <p:spPr>
            <a:xfrm>
              <a:off x="4952133" y="3762720"/>
              <a:ext cx="2286106" cy="5816977"/>
            </a:xfrm>
            <a:prstGeom prst="rect">
              <a:avLst/>
            </a:prstGeom>
            <a:noFill/>
          </p:spPr>
          <p:txBody>
            <a:bodyPr wrap="square" lIns="0" tIns="0" rIns="0" bIns="0" numCol="1" rtlCol="0">
              <a:spAutoFit/>
            </a:bodyPr>
            <a:lstStyle/>
            <a:p>
              <a:pPr algn="ctr"/>
              <a:r>
                <a:rPr lang="en-GB" sz="5400" b="1" kern="0" dirty="0">
                  <a:solidFill>
                    <a:schemeClr val="accent6">
                      <a:lumMod val="40000"/>
                      <a:lumOff val="60000"/>
                    </a:schemeClr>
                  </a:solidFill>
                  <a:effectLst>
                    <a:outerShdw blurRad="75057" dist="38100" dir="5400000" sy="-20000" rotWithShape="0">
                      <a:prstClr val="black">
                        <a:alpha val="25000"/>
                      </a:prstClr>
                    </a:outerShdw>
                  </a:effectLst>
                  <a:latin typeface="Bahnschrift Light Condensed" panose="020B0502040204020203" pitchFamily="34" charset="0"/>
                </a:rPr>
                <a:t>71,115 </a:t>
              </a:r>
            </a:p>
            <a:p>
              <a:pPr algn="r"/>
              <a:r>
                <a:rPr lang="en-GB" sz="5400" b="1" kern="0" dirty="0">
                  <a:solidFill>
                    <a:schemeClr val="accent6">
                      <a:lumMod val="40000"/>
                      <a:lumOff val="60000"/>
                    </a:schemeClr>
                  </a:solidFill>
                  <a:effectLst>
                    <a:outerShdw blurRad="75057" dist="38100" dir="5400000" sy="-20000" rotWithShape="0">
                      <a:prstClr val="black">
                        <a:alpha val="25000"/>
                      </a:prstClr>
                    </a:outerShdw>
                  </a:effectLst>
                  <a:latin typeface="Bahnschrift Light Condensed" panose="020B0502040204020203" pitchFamily="34" charset="0"/>
                </a:rPr>
                <a:t>												</a:t>
              </a:r>
              <a:endParaRPr lang="en-US" sz="1400" kern="0" dirty="0"/>
            </a:p>
          </p:txBody>
        </p:sp>
        <p:sp>
          <p:nvSpPr>
            <p:cNvPr id="26" name="TextBox 25"/>
            <p:cNvSpPr txBox="1"/>
            <p:nvPr/>
          </p:nvSpPr>
          <p:spPr>
            <a:xfrm>
              <a:off x="5714233" y="4646415"/>
              <a:ext cx="786384" cy="215444"/>
            </a:xfrm>
            <a:prstGeom prst="rect">
              <a:avLst/>
            </a:prstGeom>
            <a:noFill/>
          </p:spPr>
          <p:txBody>
            <a:bodyPr wrap="square" lIns="0" tIns="0" rIns="0" bIns="0" numCol="1" rtlCol="0">
              <a:spAutoFit/>
            </a:bodyPr>
            <a:lstStyle/>
            <a:p>
              <a:pPr algn="ctr"/>
              <a:r>
                <a:rPr lang="en-GB" sz="1400" b="1" kern="0" dirty="0">
                  <a:solidFill>
                    <a:srgbClr val="92D050"/>
                  </a:solidFill>
                  <a:latin typeface="Bahnschrift Light SemiCondensed" panose="020B0502040204020203" pitchFamily="34" charset="0"/>
                </a:rPr>
                <a:t>Indirect</a:t>
              </a:r>
              <a:endParaRPr lang="en-US" sz="1400" b="1" kern="0" dirty="0">
                <a:solidFill>
                  <a:srgbClr val="92D050"/>
                </a:solidFill>
                <a:latin typeface="Bahnschrift Light SemiCondensed" panose="020B0502040204020203" pitchFamily="34" charset="0"/>
              </a:endParaRPr>
            </a:p>
          </p:txBody>
        </p:sp>
      </p:grpSp>
      <p:sp>
        <p:nvSpPr>
          <p:cNvPr id="25" name="TextBox 24"/>
          <p:cNvSpPr txBox="1"/>
          <p:nvPr/>
        </p:nvSpPr>
        <p:spPr>
          <a:xfrm>
            <a:off x="5693542" y="1843547"/>
            <a:ext cx="786384" cy="215444"/>
          </a:xfrm>
          <a:prstGeom prst="rect">
            <a:avLst/>
          </a:prstGeom>
          <a:noFill/>
        </p:spPr>
        <p:txBody>
          <a:bodyPr wrap="square" lIns="0" tIns="0" rIns="0" bIns="0" numCol="1" rtlCol="0">
            <a:spAutoFit/>
          </a:bodyPr>
          <a:lstStyle/>
          <a:p>
            <a:pPr algn="ctr"/>
            <a:r>
              <a:rPr lang="en-GB" sz="1400" kern="0" dirty="0">
                <a:solidFill>
                  <a:schemeClr val="accent1">
                    <a:lumMod val="60000"/>
                    <a:lumOff val="40000"/>
                  </a:schemeClr>
                </a:solidFill>
                <a:latin typeface="Bahnschrift SemiBold SemiConden" panose="020B0502040204020203" pitchFamily="34" charset="0"/>
              </a:rPr>
              <a:t>DIRECT</a:t>
            </a:r>
            <a:endParaRPr lang="en-US" sz="1400" kern="0" dirty="0">
              <a:solidFill>
                <a:schemeClr val="accent1">
                  <a:lumMod val="60000"/>
                  <a:lumOff val="40000"/>
                </a:schemeClr>
              </a:solidFill>
              <a:latin typeface="Bahnschrift SemiBold SemiConden" panose="020B0502040204020203" pitchFamily="34" charset="0"/>
            </a:endParaRPr>
          </a:p>
        </p:txBody>
      </p:sp>
      <p:graphicFrame>
        <p:nvGraphicFramePr>
          <p:cNvPr id="10" name="Object 9"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10160" imgH="10160" progId="TCLayout.ActiveDocument.1">
                  <p:embed/>
                </p:oleObj>
              </mc:Choice>
              <mc:Fallback>
                <p:oleObj name="think-cell Slide" r:id="rId4" imgW="10160" imgH="10160" progId="TCLayout.ActiveDocument.1">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4" name="Straight Connector 23"/>
          <p:cNvCxnSpPr/>
          <p:nvPr/>
        </p:nvCxnSpPr>
        <p:spPr>
          <a:xfrm>
            <a:off x="5131519" y="2934538"/>
            <a:ext cx="1993392" cy="0"/>
          </a:xfrm>
          <a:prstGeom prst="line">
            <a:avLst/>
          </a:prstGeom>
          <a:ln w="28575">
            <a:solidFill>
              <a:srgbClr val="0070C0"/>
            </a:solidFill>
            <a:headEnd type="none" w="med" len="med"/>
            <a:tailEnd type="none" w="med" len="med"/>
          </a:ln>
          <a:effectLst>
            <a:glow rad="25400">
              <a:srgbClr val="7030A0"/>
            </a:glow>
            <a:reflection blurRad="63500" dist="76200" dir="5400000" sy="-100000" algn="bl" rotWithShape="0"/>
          </a:effectLst>
        </p:spPr>
        <p:style>
          <a:lnRef idx="1">
            <a:schemeClr val="accent3"/>
          </a:lnRef>
          <a:fillRef idx="0">
            <a:schemeClr val="accent3"/>
          </a:fillRef>
          <a:effectRef idx="0">
            <a:schemeClr val="accent3"/>
          </a:effectRef>
          <a:fontRef idx="minor">
            <a:schemeClr val="tx1"/>
          </a:fontRef>
        </p:style>
      </p:cxnSp>
      <p:sp>
        <p:nvSpPr>
          <p:cNvPr id="19" name="TextBox 18"/>
          <p:cNvSpPr txBox="1"/>
          <p:nvPr/>
        </p:nvSpPr>
        <p:spPr>
          <a:xfrm>
            <a:off x="1174160" y="-43464"/>
            <a:ext cx="9781838" cy="615553"/>
          </a:xfrm>
          <a:prstGeom prst="rect">
            <a:avLst/>
          </a:prstGeom>
          <a:noFill/>
        </p:spPr>
        <p:txBody>
          <a:bodyPr wrap="square" lIns="0" tIns="0" rIns="0" bIns="0" numCol="1" rtlCol="0">
            <a:spAutoFit/>
            <a:scene3d>
              <a:camera prst="orthographicFront"/>
              <a:lightRig rig="threePt" dir="t"/>
            </a:scene3d>
            <a:sp3d extrusionH="57150">
              <a:bevelT h="25400" prst="softRound"/>
            </a:sp3d>
          </a:bodyPr>
          <a:lstStyle/>
          <a:p>
            <a:pPr algn="ctr"/>
            <a:r>
              <a:rPr lang="en-GB" sz="4000" b="1" kern="0" dirty="0">
                <a:solidFill>
                  <a:srgbClr val="92D050"/>
                </a:solidFill>
                <a:latin typeface="Arial Black" panose="020B0A04020102020204" pitchFamily="34" charset="0"/>
              </a:rPr>
              <a:t>Programme Participants Reached</a:t>
            </a:r>
          </a:p>
        </p:txBody>
      </p:sp>
      <p:pic>
        <p:nvPicPr>
          <p:cNvPr id="2068" name="Picture 20" descr="Illustrations and animations: OPENCLASSROOMS 2020 on Behanc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28228" y="5104163"/>
            <a:ext cx="4473702" cy="980548"/>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7724071" y="1032152"/>
            <a:ext cx="2849182" cy="1626607"/>
            <a:chOff x="7724071" y="1032152"/>
            <a:chExt cx="2849182" cy="1626607"/>
          </a:xfrm>
        </p:grpSpPr>
        <p:cxnSp>
          <p:nvCxnSpPr>
            <p:cNvPr id="43" name="Connector: Elbow 42"/>
            <p:cNvCxnSpPr>
              <a:stCxn id="61" idx="2"/>
            </p:cNvCxnSpPr>
            <p:nvPr/>
          </p:nvCxnSpPr>
          <p:spPr>
            <a:xfrm rot="10800000" flipV="1">
              <a:off x="7724071" y="1592677"/>
              <a:ext cx="1728132" cy="1066082"/>
            </a:xfrm>
            <a:prstGeom prst="bentConnector3">
              <a:avLst>
                <a:gd name="adj1" fmla="val 50000"/>
              </a:avLst>
            </a:prstGeom>
            <a:ln w="28575">
              <a:solidFill>
                <a:srgbClr val="9966FF"/>
              </a:solidFill>
              <a:headEnd type="none" w="med" len="med"/>
              <a:tailEnd type="none" w="med" len="med"/>
            </a:ln>
            <a:effectLst>
              <a:glow rad="101600">
                <a:schemeClr val="accent1">
                  <a:satMod val="175000"/>
                  <a:alpha val="40000"/>
                </a:schemeClr>
              </a:glow>
            </a:effectLst>
          </p:spPr>
          <p:style>
            <a:lnRef idx="1">
              <a:schemeClr val="accent5"/>
            </a:lnRef>
            <a:fillRef idx="0">
              <a:schemeClr val="accent5"/>
            </a:fillRef>
            <a:effectRef idx="0">
              <a:schemeClr val="accent5"/>
            </a:effectRef>
            <a:fontRef idx="minor">
              <a:schemeClr val="tx1"/>
            </a:fontRef>
          </p:style>
        </p:cxnSp>
        <p:sp>
          <p:nvSpPr>
            <p:cNvPr id="61" name="Circle: Hollow 60"/>
            <p:cNvSpPr/>
            <p:nvPr/>
          </p:nvSpPr>
          <p:spPr>
            <a:xfrm>
              <a:off x="9452203" y="1032152"/>
              <a:ext cx="1121050" cy="1121050"/>
            </a:xfrm>
            <a:prstGeom prst="donut">
              <a:avLst>
                <a:gd name="adj" fmla="val 1259"/>
              </a:avLst>
            </a:prstGeom>
            <a:solidFill>
              <a:srgbClr val="6070E2"/>
            </a:solidFill>
            <a:ln w="9525">
              <a:solidFill>
                <a:srgbClr val="6070E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numCol="1" rtlCol="0" anchor="ctr"/>
            <a:lstStyle/>
            <a:p>
              <a:pPr algn="ctr"/>
              <a:r>
                <a:rPr lang="en-GB" sz="2800" kern="0" dirty="0">
                  <a:solidFill>
                    <a:schemeClr val="accent3">
                      <a:lumMod val="60000"/>
                      <a:lumOff val="40000"/>
                    </a:schemeClr>
                  </a:solidFill>
                  <a:latin typeface="Bahnschrift SemiBold SemiConden" panose="020B0502040204020203" pitchFamily="34" charset="0"/>
                </a:rPr>
                <a:t>54%</a:t>
              </a:r>
              <a:endParaRPr lang="en-US" sz="500" kern="0" dirty="0" err="1">
                <a:solidFill>
                  <a:schemeClr val="accent3">
                    <a:lumMod val="60000"/>
                    <a:lumOff val="40000"/>
                  </a:schemeClr>
                </a:solidFill>
                <a:latin typeface="Bahnschrift SemiBold SemiConden" panose="020B0502040204020203" pitchFamily="34" charset="0"/>
              </a:endParaRPr>
            </a:p>
          </p:txBody>
        </p:sp>
      </p:grpSp>
      <p:grpSp>
        <p:nvGrpSpPr>
          <p:cNvPr id="2055" name="Group 2054"/>
          <p:cNvGrpSpPr/>
          <p:nvPr/>
        </p:nvGrpSpPr>
        <p:grpSpPr>
          <a:xfrm flipH="1">
            <a:off x="1482894" y="802916"/>
            <a:ext cx="2856567" cy="1633992"/>
            <a:chOff x="7724071" y="1024767"/>
            <a:chExt cx="2856567" cy="1633992"/>
          </a:xfrm>
        </p:grpSpPr>
        <p:cxnSp>
          <p:nvCxnSpPr>
            <p:cNvPr id="2057" name="Connector: Elbow 2056"/>
            <p:cNvCxnSpPr>
              <a:stCxn id="2059" idx="2"/>
            </p:cNvCxnSpPr>
            <p:nvPr/>
          </p:nvCxnSpPr>
          <p:spPr>
            <a:xfrm flipH="1">
              <a:off x="7724071" y="1592677"/>
              <a:ext cx="1720747" cy="1066082"/>
            </a:xfrm>
            <a:prstGeom prst="bentConnector3">
              <a:avLst>
                <a:gd name="adj1" fmla="val 50000"/>
              </a:avLst>
            </a:prstGeom>
            <a:ln w="28575">
              <a:solidFill>
                <a:srgbClr val="9966FF"/>
              </a:solidFill>
              <a:headEnd type="none" w="med" len="med"/>
              <a:tailEnd type="none" w="med" len="med"/>
            </a:ln>
            <a:effectLst>
              <a:glow rad="101600">
                <a:schemeClr val="accent1">
                  <a:satMod val="175000"/>
                  <a:alpha val="40000"/>
                </a:schemeClr>
              </a:glow>
            </a:effectLst>
          </p:spPr>
          <p:style>
            <a:lnRef idx="1">
              <a:schemeClr val="accent5"/>
            </a:lnRef>
            <a:fillRef idx="0">
              <a:schemeClr val="accent5"/>
            </a:fillRef>
            <a:effectRef idx="0">
              <a:schemeClr val="accent5"/>
            </a:effectRef>
            <a:fontRef idx="minor">
              <a:schemeClr val="tx1"/>
            </a:fontRef>
          </p:style>
        </p:cxnSp>
        <p:sp>
          <p:nvSpPr>
            <p:cNvPr id="2059" name="Circle: Hollow 2058"/>
            <p:cNvSpPr/>
            <p:nvPr/>
          </p:nvSpPr>
          <p:spPr>
            <a:xfrm>
              <a:off x="9444818" y="1024767"/>
              <a:ext cx="1135820" cy="1135820"/>
            </a:xfrm>
            <a:prstGeom prst="donut">
              <a:avLst>
                <a:gd name="adj" fmla="val 1259"/>
              </a:avLst>
            </a:prstGeom>
            <a:solidFill>
              <a:srgbClr val="6070E2"/>
            </a:solidFill>
            <a:ln w="9525">
              <a:solidFill>
                <a:srgbClr val="6070E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numCol="1" rtlCol="0" anchor="ctr"/>
            <a:lstStyle/>
            <a:p>
              <a:pPr algn="ctr"/>
              <a:r>
                <a:rPr lang="en-GB" sz="3200" kern="0" dirty="0">
                  <a:solidFill>
                    <a:schemeClr val="accent3">
                      <a:lumMod val="60000"/>
                      <a:lumOff val="40000"/>
                    </a:schemeClr>
                  </a:solidFill>
                  <a:latin typeface="Bahnschrift SemiBold SemiConden" panose="020B0502040204020203" pitchFamily="34" charset="0"/>
                </a:rPr>
                <a:t>52%</a:t>
              </a:r>
              <a:endParaRPr lang="en-US" sz="1000" kern="0" dirty="0" err="1">
                <a:solidFill>
                  <a:schemeClr val="accent3">
                    <a:lumMod val="60000"/>
                    <a:lumOff val="40000"/>
                  </a:schemeClr>
                </a:solidFill>
                <a:latin typeface="Bahnschrift SemiBold SemiConden" panose="020B0502040204020203" pitchFamily="34" charset="0"/>
              </a:endParaRPr>
            </a:p>
          </p:txBody>
        </p:sp>
      </p:grpSp>
      <p:grpSp>
        <p:nvGrpSpPr>
          <p:cNvPr id="2061" name="Group 2060"/>
          <p:cNvGrpSpPr/>
          <p:nvPr/>
        </p:nvGrpSpPr>
        <p:grpSpPr>
          <a:xfrm flipV="1">
            <a:off x="7716132" y="4064026"/>
            <a:ext cx="2826452" cy="1603877"/>
            <a:chOff x="7724071" y="1054882"/>
            <a:chExt cx="2826452" cy="1603877"/>
          </a:xfrm>
        </p:grpSpPr>
        <p:cxnSp>
          <p:nvCxnSpPr>
            <p:cNvPr id="2063" name="Connector: Elbow 2062"/>
            <p:cNvCxnSpPr>
              <a:stCxn id="2065" idx="2"/>
            </p:cNvCxnSpPr>
            <p:nvPr/>
          </p:nvCxnSpPr>
          <p:spPr>
            <a:xfrm rot="10800000" flipV="1">
              <a:off x="7724071" y="1592677"/>
              <a:ext cx="1750862" cy="1066082"/>
            </a:xfrm>
            <a:prstGeom prst="bentConnector3">
              <a:avLst>
                <a:gd name="adj1" fmla="val 50000"/>
              </a:avLst>
            </a:prstGeom>
            <a:ln w="28575">
              <a:solidFill>
                <a:srgbClr val="9966FF"/>
              </a:solidFill>
              <a:headEnd type="none" w="med" len="med"/>
              <a:tailEnd type="none" w="med" len="med"/>
            </a:ln>
            <a:effectLst>
              <a:glow rad="101600">
                <a:schemeClr val="accent1">
                  <a:satMod val="175000"/>
                  <a:alpha val="40000"/>
                </a:schemeClr>
              </a:glow>
            </a:effectLst>
          </p:spPr>
          <p:style>
            <a:lnRef idx="1">
              <a:schemeClr val="accent5"/>
            </a:lnRef>
            <a:fillRef idx="0">
              <a:schemeClr val="accent5"/>
            </a:fillRef>
            <a:effectRef idx="0">
              <a:schemeClr val="accent5"/>
            </a:effectRef>
            <a:fontRef idx="minor">
              <a:schemeClr val="tx1"/>
            </a:fontRef>
          </p:style>
        </p:cxnSp>
        <p:sp>
          <p:nvSpPr>
            <p:cNvPr id="2065" name="Circle: Hollow 2064"/>
            <p:cNvSpPr/>
            <p:nvPr/>
          </p:nvSpPr>
          <p:spPr>
            <a:xfrm flipV="1">
              <a:off x="9474933" y="1054882"/>
              <a:ext cx="1075590" cy="1075590"/>
            </a:xfrm>
            <a:prstGeom prst="donut">
              <a:avLst>
                <a:gd name="adj" fmla="val 1259"/>
              </a:avLst>
            </a:prstGeom>
            <a:solidFill>
              <a:srgbClr val="6070E2"/>
            </a:solidFill>
            <a:ln w="9525">
              <a:solidFill>
                <a:srgbClr val="6070E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numCol="1"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GB" sz="2800" kern="0" dirty="0">
                  <a:solidFill>
                    <a:schemeClr val="accent3">
                      <a:lumMod val="60000"/>
                      <a:lumOff val="40000"/>
                    </a:schemeClr>
                  </a:solidFill>
                  <a:latin typeface="Bahnschrift SemiBold SemiConden" panose="020B0502040204020203" pitchFamily="34" charset="0"/>
                </a:rPr>
                <a:t>58%</a:t>
              </a:r>
              <a:endParaRPr kumimoji="0" lang="en-US" sz="700" b="0" i="0" u="none" strike="noStrike" kern="0" cap="none" spc="0" normalizeH="0" baseline="0" noProof="0" dirty="0">
                <a:ln>
                  <a:noFill/>
                </a:ln>
                <a:solidFill>
                  <a:srgbClr val="4CD137">
                    <a:lumMod val="60000"/>
                    <a:lumOff val="40000"/>
                  </a:srgbClr>
                </a:solidFill>
                <a:effectLst/>
                <a:uLnTx/>
                <a:uFillTx/>
                <a:latin typeface="Bahnschrift SemiBold SemiConden" panose="020B0502040204020203" pitchFamily="34" charset="0"/>
                <a:ea typeface="+mn-ea"/>
                <a:cs typeface="+mn-cs"/>
              </a:endParaRPr>
            </a:p>
          </p:txBody>
        </p:sp>
      </p:grpSp>
      <p:grpSp>
        <p:nvGrpSpPr>
          <p:cNvPr id="2067" name="Group 2066"/>
          <p:cNvGrpSpPr/>
          <p:nvPr/>
        </p:nvGrpSpPr>
        <p:grpSpPr>
          <a:xfrm flipH="1" flipV="1">
            <a:off x="1647789" y="4064026"/>
            <a:ext cx="2826452" cy="1603877"/>
            <a:chOff x="7724071" y="1054882"/>
            <a:chExt cx="2826452" cy="1603877"/>
          </a:xfrm>
        </p:grpSpPr>
        <p:cxnSp>
          <p:nvCxnSpPr>
            <p:cNvPr id="2069" name="Connector: Elbow 2068"/>
            <p:cNvCxnSpPr>
              <a:stCxn id="2070" idx="2"/>
            </p:cNvCxnSpPr>
            <p:nvPr/>
          </p:nvCxnSpPr>
          <p:spPr>
            <a:xfrm flipH="1">
              <a:off x="7724071" y="1592677"/>
              <a:ext cx="1750862" cy="1066082"/>
            </a:xfrm>
            <a:prstGeom prst="bentConnector3">
              <a:avLst>
                <a:gd name="adj1" fmla="val 50000"/>
              </a:avLst>
            </a:prstGeom>
            <a:ln w="28575">
              <a:solidFill>
                <a:srgbClr val="9966FF"/>
              </a:solidFill>
              <a:headEnd type="none" w="med" len="med"/>
              <a:tailEnd type="none" w="med" len="med"/>
            </a:ln>
            <a:effectLst>
              <a:glow rad="101600">
                <a:schemeClr val="accent1">
                  <a:satMod val="175000"/>
                  <a:alpha val="40000"/>
                </a:schemeClr>
              </a:glow>
            </a:effectLst>
          </p:spPr>
          <p:style>
            <a:lnRef idx="1">
              <a:schemeClr val="accent5"/>
            </a:lnRef>
            <a:fillRef idx="0">
              <a:schemeClr val="accent5"/>
            </a:fillRef>
            <a:effectRef idx="0">
              <a:schemeClr val="accent5"/>
            </a:effectRef>
            <a:fontRef idx="minor">
              <a:schemeClr val="tx1"/>
            </a:fontRef>
          </p:style>
        </p:cxnSp>
        <p:sp>
          <p:nvSpPr>
            <p:cNvPr id="2070" name="Circle: Hollow 2069"/>
            <p:cNvSpPr/>
            <p:nvPr/>
          </p:nvSpPr>
          <p:spPr>
            <a:xfrm flipV="1">
              <a:off x="9474933" y="1054882"/>
              <a:ext cx="1075590" cy="1075590"/>
            </a:xfrm>
            <a:prstGeom prst="donut">
              <a:avLst>
                <a:gd name="adj" fmla="val 1259"/>
              </a:avLst>
            </a:prstGeom>
            <a:solidFill>
              <a:srgbClr val="6070E2"/>
            </a:solidFill>
            <a:ln w="9525">
              <a:solidFill>
                <a:srgbClr val="6070E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numCol="1"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GB" sz="2800" kern="0" dirty="0">
                  <a:solidFill>
                    <a:schemeClr val="accent3">
                      <a:lumMod val="60000"/>
                      <a:lumOff val="40000"/>
                    </a:schemeClr>
                  </a:solidFill>
                  <a:latin typeface="Bahnschrift SemiBold SemiConden" panose="020B0502040204020203" pitchFamily="34" charset="0"/>
                </a:rPr>
                <a:t>16%</a:t>
              </a:r>
              <a:endParaRPr kumimoji="0" lang="en-US" sz="200" b="0" i="0" u="none" strike="noStrike" kern="0" cap="none" spc="0" normalizeH="0" baseline="0" noProof="0" dirty="0">
                <a:ln>
                  <a:noFill/>
                </a:ln>
                <a:solidFill>
                  <a:srgbClr val="4CD137">
                    <a:lumMod val="60000"/>
                    <a:lumOff val="40000"/>
                  </a:srgbClr>
                </a:solidFill>
                <a:effectLst/>
                <a:uLnTx/>
                <a:uFillTx/>
                <a:latin typeface="Bahnschrift SemiBold SemiConden" panose="020B0502040204020203" pitchFamily="34" charset="0"/>
                <a:ea typeface="+mn-ea"/>
                <a:cs typeface="+mn-cs"/>
              </a:endParaRPr>
            </a:p>
          </p:txBody>
        </p:sp>
      </p:grpSp>
      <p:pic>
        <p:nvPicPr>
          <p:cNvPr id="45" name="Picture 2" descr="Metro rail ensures ease of access for people with disabilities | The Daily  Star"/>
          <p:cNvPicPr>
            <a:picLocks noChangeAspect="1" noChangeArrowheads="1"/>
          </p:cNvPicPr>
          <p:nvPr/>
        </p:nvPicPr>
        <p:blipFill rotWithShape="1">
          <a:blip r:embed="rId7" cstate="hqprint">
            <a:clrChange>
              <a:clrFrom>
                <a:srgbClr val="E4F5FF"/>
              </a:clrFrom>
              <a:clrTo>
                <a:srgbClr val="E4F5FF">
                  <a:alpha val="0"/>
                </a:srgbClr>
              </a:clrTo>
            </a:clrChange>
            <a:extLst>
              <a:ext uri="{28A0092B-C50C-407E-A947-70E740481C1C}">
                <a14:useLocalDpi xmlns:a14="http://schemas.microsoft.com/office/drawing/2010/main" val="0"/>
              </a:ext>
            </a:extLst>
          </a:blip>
          <a:srcRect l="36647" t="24339" r="35544" b="10644"/>
          <a:stretch>
            <a:fillRect/>
          </a:stretch>
        </p:blipFill>
        <p:spPr bwMode="auto">
          <a:xfrm>
            <a:off x="548640" y="1024044"/>
            <a:ext cx="797289" cy="104560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Woman Symbol PNG, Free HD Woman Symbol Transparent Image - PNGkit"/>
          <p:cNvPicPr>
            <a:picLocks noChangeAspect="1" noChangeArrowheads="1"/>
          </p:cNvPicPr>
          <p:nvPr/>
        </p:nvPicPr>
        <p:blipFill>
          <a:blip r:embed="rId8" cstate="hq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flipH="1">
            <a:off x="10955998" y="980151"/>
            <a:ext cx="721952" cy="11210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omputer Icons Child Icon design Play, child transparent background PNG  clipart | HiClipart"/>
          <p:cNvPicPr>
            <a:picLocks noChangeAspect="1" noChangeArrowheads="1"/>
          </p:cNvPicPr>
          <p:nvPr/>
        </p:nvPicPr>
        <p:blipFill>
          <a:blip r:embed="rId9" cstate="hqprint">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10">
                    <a14:imgEffect>
                      <a14:artisticBlur/>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10551478" y="4188202"/>
            <a:ext cx="1214654" cy="1214654"/>
          </a:xfrm>
          <a:prstGeom prst="rect">
            <a:avLst/>
          </a:prstGeom>
          <a:noFill/>
          <a:extLst>
            <a:ext uri="{909E8E84-426E-40DD-AFC4-6F175D3DCCD1}">
              <a14:hiddenFill xmlns:a14="http://schemas.microsoft.com/office/drawing/2010/main">
                <a:solidFill>
                  <a:srgbClr val="FFFFFF"/>
                </a:solidFill>
              </a14:hiddenFill>
            </a:ext>
          </a:extLst>
        </p:spPr>
      </p:pic>
      <p:grpSp>
        <p:nvGrpSpPr>
          <p:cNvPr id="2095" name="Group 2094"/>
          <p:cNvGrpSpPr/>
          <p:nvPr/>
        </p:nvGrpSpPr>
        <p:grpSpPr>
          <a:xfrm>
            <a:off x="301251" y="4274185"/>
            <a:ext cx="1053230" cy="1320252"/>
            <a:chOff x="302099" y="4455373"/>
            <a:chExt cx="1053230" cy="1320252"/>
          </a:xfrm>
        </p:grpSpPr>
        <p:pic>
          <p:nvPicPr>
            <p:cNvPr id="2064" name="Picture 16" descr="Bangladesh — Artolution"/>
            <p:cNvPicPr>
              <a:picLocks noChangeAspect="1" noChangeArrowheads="1"/>
            </p:cNvPicPr>
            <p:nvPr/>
          </p:nvPicPr>
          <p:blipFill rotWithShape="1">
            <a:blip r:embed="rId11">
              <a:duotone>
                <a:schemeClr val="accent3">
                  <a:shade val="45000"/>
                  <a:satMod val="135000"/>
                </a:schemeClr>
                <a:prstClr val="white"/>
              </a:duotone>
              <a:extLst>
                <a:ext uri="{BEBA8EAE-BF5A-486C-A8C5-ECC9F3942E4B}">
                  <a14:imgProps xmlns:a14="http://schemas.microsoft.com/office/drawing/2010/main">
                    <a14:imgLayer r:embed="rId12">
                      <a14:imgEffect>
                        <a14:artisticGlass/>
                      </a14:imgEffect>
                      <a14:imgEffect>
                        <a14:colorTemperature colorTemp="11200"/>
                      </a14:imgEffect>
                      <a14:imgEffect>
                        <a14:saturation sat="400000"/>
                      </a14:imgEffect>
                      <a14:imgEffect>
                        <a14:sharpenSoften amount="50000"/>
                      </a14:imgEffect>
                    </a14:imgLayer>
                  </a14:imgProps>
                </a:ext>
                <a:ext uri="{28A0092B-C50C-407E-A947-70E740481C1C}">
                  <a14:useLocalDpi xmlns:a14="http://schemas.microsoft.com/office/drawing/2010/main" val="0"/>
                </a:ext>
              </a:extLst>
            </a:blip>
            <a:srcRect l="19200" r="30368" b="55500"/>
            <a:stretch>
              <a:fillRect/>
            </a:stretch>
          </p:blipFill>
          <p:spPr bwMode="auto">
            <a:xfrm>
              <a:off x="302099" y="4455373"/>
              <a:ext cx="1053230" cy="1042688"/>
            </a:xfrm>
            <a:prstGeom prst="rect">
              <a:avLst/>
            </a:prstGeom>
            <a:noFill/>
            <a:extLst>
              <a:ext uri="{909E8E84-426E-40DD-AFC4-6F175D3DCCD1}">
                <a14:hiddenFill xmlns:a14="http://schemas.microsoft.com/office/drawing/2010/main">
                  <a:solidFill>
                    <a:srgbClr val="FFFFFF"/>
                  </a:solidFill>
                </a14:hiddenFill>
              </a:ext>
            </a:extLst>
          </p:spPr>
        </p:pic>
        <p:sp>
          <p:nvSpPr>
            <p:cNvPr id="2094" name="TextBox 2093"/>
            <p:cNvSpPr txBox="1"/>
            <p:nvPr/>
          </p:nvSpPr>
          <p:spPr>
            <a:xfrm>
              <a:off x="359881" y="5560181"/>
              <a:ext cx="960242" cy="215444"/>
            </a:xfrm>
            <a:prstGeom prst="rect">
              <a:avLst/>
            </a:prstGeom>
            <a:noFill/>
          </p:spPr>
          <p:txBody>
            <a:bodyPr wrap="square" lIns="0" tIns="0" rIns="0" bIns="0" numCol="1" rtlCol="0">
              <a:spAutoFit/>
            </a:bodyPr>
            <a:lstStyle/>
            <a:p>
              <a:pPr algn="ctr"/>
              <a:r>
                <a:rPr lang="en-GB" sz="1400" kern="0" dirty="0"/>
                <a:t>FDMNs</a:t>
              </a:r>
              <a:endParaRPr lang="en-US" sz="1400" kern="0" dirty="0"/>
            </a:p>
          </p:txBody>
        </p:sp>
      </p:grpSp>
      <p:sp>
        <p:nvSpPr>
          <p:cNvPr id="8" name="Circle: Hollow 7"/>
          <p:cNvSpPr/>
          <p:nvPr/>
        </p:nvSpPr>
        <p:spPr>
          <a:xfrm>
            <a:off x="4338708" y="1603966"/>
            <a:ext cx="3514584" cy="3514584"/>
          </a:xfrm>
          <a:prstGeom prst="donut">
            <a:avLst>
              <a:gd name="adj" fmla="val 5248"/>
            </a:avLst>
          </a:prstGeom>
          <a:gradFill>
            <a:gsLst>
              <a:gs pos="12000">
                <a:srgbClr val="2BF56E"/>
              </a:gs>
              <a:gs pos="33000">
                <a:srgbClr val="66FFCC"/>
              </a:gs>
              <a:gs pos="57000">
                <a:srgbClr val="92D050"/>
              </a:gs>
              <a:gs pos="81000">
                <a:srgbClr val="C9C828"/>
              </a:gs>
              <a:gs pos="100000">
                <a:srgbClr val="660066"/>
              </a:gs>
            </a:gsLst>
            <a:lin ang="5400000" scaled="1"/>
          </a:gradFill>
          <a:ln w="9525">
            <a:solidFill>
              <a:schemeClr val="tx1"/>
            </a:solidFill>
          </a:ln>
          <a:effectLst>
            <a:glow rad="635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numCol="1" rtlCol="0" anchor="ctr"/>
          <a:lstStyle/>
          <a:p>
            <a:pPr algn="ctr"/>
            <a:endParaRPr lang="en-US" sz="1600" b="1" kern="0" dirty="0">
              <a:solidFill>
                <a:srgbClr val="99FFCC"/>
              </a:solidFill>
              <a:latin typeface="Bahnschrift Light Condensed" panose="020B0502040204020203" pitchFamily="34" charset="0"/>
            </a:endParaRPr>
          </a:p>
        </p:txBody>
      </p:sp>
      <p:cxnSp>
        <p:nvCxnSpPr>
          <p:cNvPr id="3" name="Straight Connector 2"/>
          <p:cNvCxnSpPr/>
          <p:nvPr/>
        </p:nvCxnSpPr>
        <p:spPr>
          <a:xfrm>
            <a:off x="5131519" y="3877478"/>
            <a:ext cx="1993392" cy="0"/>
          </a:xfrm>
          <a:prstGeom prst="line">
            <a:avLst/>
          </a:prstGeom>
          <a:ln w="28575">
            <a:solidFill>
              <a:srgbClr val="0070C0"/>
            </a:solidFill>
            <a:headEnd type="none" w="med" len="med"/>
            <a:tailEnd type="none" w="med" len="med"/>
          </a:ln>
          <a:effectLst>
            <a:glow rad="25400">
              <a:srgbClr val="7030A0"/>
            </a:glow>
            <a:reflection blurRad="63500" dist="76200" dir="5400000" sy="-100000" algn="bl" rotWithShape="0"/>
          </a:effectLst>
        </p:spPr>
        <p:style>
          <a:lnRef idx="1">
            <a:schemeClr val="accent3"/>
          </a:lnRef>
          <a:fillRef idx="0">
            <a:schemeClr val="accent3"/>
          </a:fillRef>
          <a:effectRef idx="0">
            <a:schemeClr val="accent3"/>
          </a:effectRef>
          <a:fontRef idx="minor">
            <a:schemeClr val="tx1"/>
          </a:fontRef>
        </p:style>
      </p:cxnSp>
      <p:pic>
        <p:nvPicPr>
          <p:cNvPr id="6" name="Picture 2" descr="Metro rail ensures ease of access for people with disabilities | The Daily  Star"/>
          <p:cNvPicPr>
            <a:picLocks noChangeAspect="1" noChangeArrowheads="1"/>
          </p:cNvPicPr>
          <p:nvPr/>
        </p:nvPicPr>
        <p:blipFill rotWithShape="1">
          <a:blip r:embed="rId13" cstate="hqprint">
            <a:clrChange>
              <a:clrFrom>
                <a:srgbClr val="E4F5FF"/>
              </a:clrFrom>
              <a:clrTo>
                <a:srgbClr val="E4F5FF">
                  <a:alpha val="0"/>
                </a:srgbClr>
              </a:clrTo>
            </a:clrChange>
            <a:extLst>
              <a:ext uri="{28A0092B-C50C-407E-A947-70E740481C1C}">
                <a14:useLocalDpi xmlns:a14="http://schemas.microsoft.com/office/drawing/2010/main" val="0"/>
              </a:ext>
            </a:extLst>
          </a:blip>
          <a:srcRect l="34543" t="24339" r="35544" b="10644"/>
          <a:stretch>
            <a:fillRect/>
          </a:stretch>
        </p:blipFill>
        <p:spPr bwMode="auto">
          <a:xfrm>
            <a:off x="7323245" y="2786238"/>
            <a:ext cx="236221" cy="28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Computer Icons Child Icon design Play, child transparent background PNG  clipart | HiClipart"/>
          <p:cNvPicPr>
            <a:picLocks noChangeAspect="1" noChangeArrowheads="1"/>
          </p:cNvPicPr>
          <p:nvPr/>
        </p:nvPicPr>
        <p:blipFill>
          <a:blip r:embed="rId14" cstate="hqprint">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15">
                    <a14:imgEffect>
                      <a14:artisticBlur/>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4671161" y="2775854"/>
            <a:ext cx="290373" cy="2903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Woman Symbol PNG, Free HD Woman Symbol Transparent Image - PNGkit"/>
          <p:cNvPicPr>
            <a:picLocks noChangeAspect="1" noChangeArrowheads="1"/>
          </p:cNvPicPr>
          <p:nvPr/>
        </p:nvPicPr>
        <p:blipFill>
          <a:blip r:embed="rId16" cstate="hq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flipH="1">
            <a:off x="4707359" y="3694734"/>
            <a:ext cx="214282" cy="3327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Bangladesh — Artolution"/>
          <p:cNvPicPr>
            <a:picLocks noChangeAspect="1" noChangeArrowheads="1"/>
          </p:cNvPicPr>
          <p:nvPr/>
        </p:nvPicPr>
        <p:blipFill rotWithShape="1">
          <a:blip r:embed="rId17" cstate="hqprint">
            <a:duotone>
              <a:schemeClr val="accent3">
                <a:shade val="45000"/>
                <a:satMod val="135000"/>
              </a:schemeClr>
              <a:prstClr val="white"/>
            </a:duotone>
            <a:extLst>
              <a:ext uri="{BEBA8EAE-BF5A-486C-A8C5-ECC9F3942E4B}">
                <a14:imgProps xmlns:a14="http://schemas.microsoft.com/office/drawing/2010/main">
                  <a14:imgLayer r:embed="rId18">
                    <a14:imgEffect>
                      <a14:artisticGlass/>
                    </a14:imgEffect>
                    <a14:imgEffect>
                      <a14:colorTemperature colorTemp="11200"/>
                    </a14:imgEffect>
                    <a14:imgEffect>
                      <a14:saturation sat="400000"/>
                    </a14:imgEffect>
                    <a14:imgEffect>
                      <a14:sharpenSoften amount="50000"/>
                    </a14:imgEffect>
                  </a14:imgLayer>
                </a14:imgProps>
              </a:ext>
              <a:ext uri="{28A0092B-C50C-407E-A947-70E740481C1C}">
                <a14:useLocalDpi xmlns:a14="http://schemas.microsoft.com/office/drawing/2010/main" val="0"/>
              </a:ext>
            </a:extLst>
          </a:blip>
          <a:srcRect l="19200" r="30368" b="55500"/>
          <a:stretch>
            <a:fillRect/>
          </a:stretch>
        </p:blipFill>
        <p:spPr bwMode="auto">
          <a:xfrm>
            <a:off x="7269111" y="3715917"/>
            <a:ext cx="293308" cy="29037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10716841" y="5438281"/>
            <a:ext cx="1187418" cy="612642"/>
          </a:xfrm>
          <a:prstGeom prst="rect">
            <a:avLst/>
          </a:prstGeom>
        </p:spPr>
      </p:pic>
      <p:sp>
        <p:nvSpPr>
          <p:cNvPr id="12" name="TextBox 11"/>
          <p:cNvSpPr txBox="1"/>
          <p:nvPr/>
        </p:nvSpPr>
        <p:spPr>
          <a:xfrm>
            <a:off x="4961534" y="1952452"/>
            <a:ext cx="2238849" cy="1015663"/>
          </a:xfrm>
          <a:prstGeom prst="rect">
            <a:avLst/>
          </a:prstGeom>
          <a:noFill/>
        </p:spPr>
        <p:txBody>
          <a:bodyPr wrap="square" lIns="0" tIns="0" rIns="0" bIns="0" numCol="1" rtlCol="0">
            <a:spAutoFit/>
          </a:bodyPr>
          <a:lstStyle/>
          <a:p>
            <a:pPr algn="ctr"/>
            <a:r>
              <a:rPr lang="en-GB" sz="6600" b="1" kern="0" dirty="0">
                <a:solidFill>
                  <a:srgbClr val="66FFCC"/>
                </a:solidFill>
                <a:effectLst>
                  <a:reflection blurRad="228600" stA="55000" endA="50" endPos="79000" dist="50800" dir="5400000" sy="-100000" algn="bl" rotWithShape="0"/>
                </a:effectLst>
                <a:latin typeface="Bahnschrift Light Condensed" panose="020B0502040204020203" pitchFamily="34" charset="0"/>
              </a:rPr>
              <a:t>23,705  </a:t>
            </a:r>
          </a:p>
        </p:txBody>
      </p:sp>
      <p:sp>
        <p:nvSpPr>
          <p:cNvPr id="13" name="TextBox 12"/>
          <p:cNvSpPr txBox="1"/>
          <p:nvPr/>
        </p:nvSpPr>
        <p:spPr>
          <a:xfrm>
            <a:off x="5117091" y="3057641"/>
            <a:ext cx="1927733" cy="615553"/>
          </a:xfrm>
          <a:prstGeom prst="rect">
            <a:avLst/>
          </a:prstGeom>
          <a:noFill/>
        </p:spPr>
        <p:txBody>
          <a:bodyPr wrap="square" lIns="0" tIns="0" rIns="0" bIns="0" numCol="1" rtlCol="0">
            <a:spAutoFit/>
          </a:bodyPr>
          <a:lstStyle/>
          <a:p>
            <a:pPr algn="ctr"/>
            <a:r>
              <a:rPr lang="en-GB" sz="4000" b="1" kern="0" dirty="0">
                <a:solidFill>
                  <a:srgbClr val="66FFCC"/>
                </a:solidFill>
                <a:effectLst>
                  <a:reflection blurRad="228600" stA="55000" endA="50" endPos="79000" dist="50800" dir="5400000" sy="-100000" algn="bl" rotWithShape="0"/>
                </a:effectLst>
                <a:latin typeface="Bahnschrift Light Condensed" panose="020B0502040204020203" pitchFamily="34" charset="0"/>
              </a:rPr>
              <a:t>  94,820 </a:t>
            </a:r>
          </a:p>
        </p:txBody>
      </p:sp>
      <p:sp>
        <p:nvSpPr>
          <p:cNvPr id="14" name="TextBox 13"/>
          <p:cNvSpPr txBox="1"/>
          <p:nvPr/>
        </p:nvSpPr>
        <p:spPr>
          <a:xfrm>
            <a:off x="5687766" y="2952726"/>
            <a:ext cx="786384" cy="215444"/>
          </a:xfrm>
          <a:prstGeom prst="rect">
            <a:avLst/>
          </a:prstGeom>
          <a:noFill/>
        </p:spPr>
        <p:txBody>
          <a:bodyPr wrap="square" lIns="0" tIns="0" rIns="0" bIns="0" numCol="1" rtlCol="0">
            <a:spAutoFit/>
          </a:bodyPr>
          <a:lstStyle/>
          <a:p>
            <a:pPr algn="ctr"/>
            <a:r>
              <a:rPr lang="en-GB" sz="1400" kern="0" dirty="0">
                <a:solidFill>
                  <a:schemeClr val="accent1">
                    <a:lumMod val="60000"/>
                    <a:lumOff val="40000"/>
                  </a:schemeClr>
                </a:solidFill>
                <a:latin typeface="Bahnschrift SemiBold SemiConden" panose="020B0502040204020203" pitchFamily="34" charset="0"/>
              </a:rPr>
              <a:t>Total</a:t>
            </a:r>
            <a:endParaRPr lang="en-US" sz="1400" kern="0" dirty="0">
              <a:solidFill>
                <a:schemeClr val="accent1">
                  <a:lumMod val="60000"/>
                  <a:lumOff val="40000"/>
                </a:schemeClr>
              </a:solidFill>
              <a:latin typeface="Bahnschrift SemiBold SemiConden" panose="020B0502040204020203" pitchFamily="34" charset="0"/>
            </a:endParaRPr>
          </a:p>
        </p:txBody>
      </p:sp>
      <p:sp>
        <p:nvSpPr>
          <p:cNvPr id="2" name="TextBox 1">
            <a:extLst>
              <a:ext uri="{FF2B5EF4-FFF2-40B4-BE49-F238E27FC236}">
                <a16:creationId xmlns:a16="http://schemas.microsoft.com/office/drawing/2014/main" id="{6ED9BC53-C899-E04F-B0B9-60376F1E2616}"/>
              </a:ext>
            </a:extLst>
          </p:cNvPr>
          <p:cNvSpPr txBox="1"/>
          <p:nvPr/>
        </p:nvSpPr>
        <p:spPr>
          <a:xfrm>
            <a:off x="154759" y="2252242"/>
            <a:ext cx="1552636" cy="369332"/>
          </a:xfrm>
          <a:prstGeom prst="rect">
            <a:avLst/>
          </a:prstGeom>
          <a:noFill/>
        </p:spPr>
        <p:txBody>
          <a:bodyPr wrap="square" lIns="0" tIns="0" rIns="0" bIns="0" numCol="1" rtlCol="0">
            <a:spAutoFit/>
          </a:bodyPr>
          <a:lstStyle/>
          <a:p>
            <a:pPr algn="ctr"/>
            <a:r>
              <a:rPr lang="en-US" sz="2400" kern="0" dirty="0"/>
              <a:t>52,611</a:t>
            </a:r>
          </a:p>
        </p:txBody>
      </p:sp>
      <p:sp>
        <p:nvSpPr>
          <p:cNvPr id="7" name="TextBox 6">
            <a:extLst>
              <a:ext uri="{FF2B5EF4-FFF2-40B4-BE49-F238E27FC236}">
                <a16:creationId xmlns:a16="http://schemas.microsoft.com/office/drawing/2014/main" id="{ED8C3489-F192-F81E-258F-BA4126B3143A}"/>
              </a:ext>
            </a:extLst>
          </p:cNvPr>
          <p:cNvSpPr txBox="1"/>
          <p:nvPr/>
        </p:nvSpPr>
        <p:spPr>
          <a:xfrm>
            <a:off x="10597" y="5375270"/>
            <a:ext cx="1552636" cy="369332"/>
          </a:xfrm>
          <a:prstGeom prst="rect">
            <a:avLst/>
          </a:prstGeom>
          <a:noFill/>
        </p:spPr>
        <p:txBody>
          <a:bodyPr wrap="square" lIns="0" tIns="0" rIns="0" bIns="0" numCol="1" rtlCol="0">
            <a:spAutoFit/>
          </a:bodyPr>
          <a:lstStyle/>
          <a:p>
            <a:pPr algn="ctr"/>
            <a:r>
              <a:rPr lang="en-US" sz="2400" kern="0" dirty="0">
                <a:solidFill>
                  <a:srgbClr val="FFFF00"/>
                </a:solidFill>
              </a:rPr>
              <a:t>FDMN</a:t>
            </a:r>
          </a:p>
        </p:txBody>
      </p:sp>
    </p:spTree>
    <p:custDataLst>
      <p:tags r:id="rId1"/>
    </p:custDataLst>
    <p:extLst>
      <p:ext uri="{BB962C8B-B14F-4D97-AF65-F5344CB8AC3E}">
        <p14:creationId xmlns:p14="http://schemas.microsoft.com/office/powerpoint/2010/main" val="16479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0715"/>
          </a:xfrm>
        </p:spPr>
        <p:txBody>
          <a:bodyPr>
            <a:normAutofit/>
          </a:bodyPr>
          <a:lstStyle/>
          <a:p>
            <a:r>
              <a:rPr lang="en-US" sz="4000" dirty="0">
                <a:latin typeface="EB Garamond" panose="020B0604020202020204" charset="0"/>
                <a:ea typeface="EB Garamond" panose="020B0604020202020204" charset="0"/>
                <a:cs typeface="EB Garamond" panose="020B0604020202020204" charset="0"/>
              </a:rPr>
              <a:t>Way Forward</a:t>
            </a:r>
          </a:p>
        </p:txBody>
      </p:sp>
      <p:sp>
        <p:nvSpPr>
          <p:cNvPr id="3" name="Text Placeholder 2"/>
          <p:cNvSpPr>
            <a:spLocks noGrp="1"/>
          </p:cNvSpPr>
          <p:nvPr>
            <p:ph type="body" idx="1"/>
          </p:nvPr>
        </p:nvSpPr>
        <p:spPr>
          <a:xfrm>
            <a:off x="838200" y="1229360"/>
            <a:ext cx="10515600" cy="4947603"/>
          </a:xfrm>
        </p:spPr>
        <p:txBody>
          <a:bodyPr>
            <a:normAutofit fontScale="92500" lnSpcReduction="10000"/>
          </a:bodyPr>
          <a:lstStyle/>
          <a:p>
            <a:pPr>
              <a:buFont typeface="Wingdings" panose="05000000000000000000" pitchFamily="2" charset="2"/>
              <a:buChar char="Ø"/>
            </a:pPr>
            <a:r>
              <a:rPr lang="en-US" dirty="0"/>
              <a:t>Pilot Home-Based Education (HBE) provision for children with disabilities </a:t>
            </a:r>
          </a:p>
          <a:p>
            <a:pPr>
              <a:buFont typeface="Wingdings" panose="05000000000000000000" pitchFamily="2" charset="2"/>
              <a:buChar char="Ø"/>
            </a:pPr>
            <a:r>
              <a:rPr lang="en-US" dirty="0"/>
              <a:t>Establish a robust, centralized database on children with disabilities</a:t>
            </a:r>
          </a:p>
          <a:p>
            <a:pPr>
              <a:buFont typeface="Wingdings" panose="05000000000000000000" pitchFamily="2" charset="2"/>
              <a:buChar char="Ø"/>
            </a:pPr>
            <a:r>
              <a:rPr lang="en-US" dirty="0"/>
              <a:t>Strengthen Inclusive Education training and capacity development initiative </a:t>
            </a:r>
          </a:p>
          <a:p>
            <a:pPr>
              <a:buFont typeface="Wingdings" panose="05000000000000000000" pitchFamily="2" charset="2"/>
              <a:buChar char="Ø"/>
            </a:pPr>
            <a:r>
              <a:rPr lang="en-US" dirty="0"/>
              <a:t>Ensure inclusive - universal designed infrastructure in all schools </a:t>
            </a:r>
          </a:p>
          <a:p>
            <a:pPr>
              <a:buFont typeface="Wingdings" panose="05000000000000000000" pitchFamily="2" charset="2"/>
              <a:buChar char="Ø"/>
            </a:pPr>
            <a:r>
              <a:rPr lang="en-US" dirty="0"/>
              <a:t>Provision for inclusive slip fund</a:t>
            </a:r>
          </a:p>
          <a:p>
            <a:pPr>
              <a:buFont typeface="Wingdings" panose="05000000000000000000" pitchFamily="2" charset="2"/>
              <a:buChar char="Ø"/>
            </a:pPr>
            <a:r>
              <a:rPr lang="en-US" dirty="0"/>
              <a:t>Provision for meaningful engagement for OPD’s and disability expertise agency</a:t>
            </a:r>
          </a:p>
          <a:p>
            <a:pPr lvl="0">
              <a:buFont typeface="Wingdings" panose="05000000000000000000" pitchFamily="2" charset="2"/>
              <a:buChar char="Ø"/>
            </a:pPr>
            <a:r>
              <a:rPr lang="en-US" dirty="0"/>
              <a:t>Provision for OPD engagement innovation fund</a:t>
            </a:r>
          </a:p>
          <a:p>
            <a:pPr lvl="0">
              <a:buFont typeface="Wingdings" panose="05000000000000000000" pitchFamily="2" charset="2"/>
              <a:buChar char="Ø"/>
            </a:pPr>
            <a:r>
              <a:rPr lang="en-US" dirty="0"/>
              <a:t>Provision for need based appropriate Assistive Device.</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4257154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3520" y="121920"/>
            <a:ext cx="11816080" cy="6563360"/>
          </a:xfrm>
        </p:spPr>
        <p:txBody>
          <a:bodyPr/>
          <a:lstStyle/>
          <a:p>
            <a:pPr marL="0" lvl="0" indent="0" algn="ctr">
              <a:lnSpc>
                <a:spcPct val="100000"/>
              </a:lnSpc>
              <a:spcBef>
                <a:spcPts val="0"/>
              </a:spcBef>
              <a:buClrTx/>
              <a:buSzTx/>
              <a:buNone/>
            </a:pPr>
            <a:endParaRPr lang="en-US" sz="5400" b="1" kern="120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n-ea"/>
              <a:cs typeface="Arial" pitchFamily="34" charset="0"/>
            </a:endParaRPr>
          </a:p>
          <a:p>
            <a:pPr marL="0" lvl="0" indent="0" algn="ctr">
              <a:lnSpc>
                <a:spcPct val="100000"/>
              </a:lnSpc>
              <a:spcBef>
                <a:spcPts val="0"/>
              </a:spcBef>
              <a:buClrTx/>
              <a:buSzTx/>
              <a:buNone/>
            </a:pPr>
            <a:r>
              <a:rPr lang="en-US" sz="9600" b="1" kern="120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mj-lt"/>
                <a:ea typeface="+mn-ea"/>
                <a:cs typeface="Arial" pitchFamily="34" charset="0"/>
              </a:rPr>
              <a:t>?</a:t>
            </a:r>
          </a:p>
          <a:p>
            <a:pPr marL="0" lvl="0" indent="0" algn="ctr">
              <a:lnSpc>
                <a:spcPct val="100000"/>
              </a:lnSpc>
              <a:spcBef>
                <a:spcPts val="0"/>
              </a:spcBef>
              <a:buClrTx/>
              <a:buSzTx/>
              <a:buNone/>
            </a:pPr>
            <a:endParaRPr lang="en-US" sz="5400" b="1" kern="120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n-ea"/>
              <a:cs typeface="Arial" pitchFamily="34" charset="0"/>
            </a:endParaRPr>
          </a:p>
          <a:p>
            <a:pPr marL="0" lvl="0" indent="0" algn="ctr">
              <a:lnSpc>
                <a:spcPct val="100000"/>
              </a:lnSpc>
              <a:spcBef>
                <a:spcPts val="0"/>
              </a:spcBef>
              <a:buClrTx/>
              <a:buSzTx/>
              <a:buNone/>
            </a:pPr>
            <a:endParaRPr lang="en-US" sz="5400" b="1" kern="120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n-ea"/>
              <a:cs typeface="Arial" pitchFamily="34" charset="0"/>
            </a:endParaRPr>
          </a:p>
          <a:p>
            <a:pPr marL="0" lvl="0" indent="0" algn="ctr">
              <a:lnSpc>
                <a:spcPct val="100000"/>
              </a:lnSpc>
              <a:spcBef>
                <a:spcPts val="0"/>
              </a:spcBef>
              <a:buClrTx/>
              <a:buSzTx/>
              <a:buNone/>
            </a:pPr>
            <a:r>
              <a:rPr lang="en-US" sz="8000" b="1" kern="120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Palatino Linotype" panose="02040502050505030304" pitchFamily="18" charset="0"/>
                <a:ea typeface="+mn-ea"/>
                <a:cs typeface="Arial" pitchFamily="34" charset="0"/>
              </a:rPr>
              <a:t>Thanks everyone</a:t>
            </a:r>
            <a:endParaRPr lang="en-US" sz="8000" b="1" kern="120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Palatino Linotype" panose="02040502050505030304" pitchFamily="18" charset="0"/>
              <a:ea typeface="+mn-ea"/>
              <a:cs typeface="+mn-cs"/>
            </a:endParaRPr>
          </a:p>
          <a:p>
            <a:pPr marL="114300" indent="0">
              <a:buNone/>
            </a:pPr>
            <a:endParaRPr lang="en-US" dirty="0"/>
          </a:p>
        </p:txBody>
      </p:sp>
    </p:spTree>
    <p:extLst>
      <p:ext uri="{BB962C8B-B14F-4D97-AF65-F5344CB8AC3E}">
        <p14:creationId xmlns:p14="http://schemas.microsoft.com/office/powerpoint/2010/main" val="3875768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a2500e4d40_0_0"/>
          <p:cNvSpPr txBox="1">
            <a:spLocks noGrp="1"/>
          </p:cNvSpPr>
          <p:nvPr>
            <p:ph type="title"/>
          </p:nvPr>
        </p:nvSpPr>
        <p:spPr>
          <a:xfrm>
            <a:off x="782320" y="0"/>
            <a:ext cx="7584440" cy="812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dirty="0">
                <a:latin typeface="EB Garamond"/>
                <a:ea typeface="EB Garamond"/>
                <a:cs typeface="EB Garamond"/>
                <a:sym typeface="EB Garamond"/>
              </a:rPr>
              <a:t>Organizational Overview </a:t>
            </a:r>
            <a:endParaRPr sz="3600" dirty="0">
              <a:latin typeface="EB Garamond"/>
              <a:ea typeface="EB Garamond"/>
              <a:cs typeface="EB Garamond"/>
              <a:sym typeface="EB Garamond"/>
            </a:endParaRPr>
          </a:p>
        </p:txBody>
      </p:sp>
      <p:sp>
        <p:nvSpPr>
          <p:cNvPr id="100" name="Google Shape;100;g3a2500e4d40_0_0"/>
          <p:cNvSpPr txBox="1">
            <a:spLocks noGrp="1"/>
          </p:cNvSpPr>
          <p:nvPr>
            <p:ph type="body" idx="1"/>
          </p:nvPr>
        </p:nvSpPr>
        <p:spPr>
          <a:xfrm>
            <a:off x="782320" y="921623"/>
            <a:ext cx="8879840" cy="5773816"/>
          </a:xfrm>
          <a:prstGeom prst="rect">
            <a:avLst/>
          </a:prstGeom>
        </p:spPr>
        <p:txBody>
          <a:bodyPr spcFirstLastPara="1" wrap="square" lIns="91425" tIns="45700" rIns="91425" bIns="45700" anchor="t" anchorCtr="0">
            <a:noAutofit/>
          </a:bodyPr>
          <a:lstStyle/>
          <a:p>
            <a:pPr marL="0" lvl="0" indent="0">
              <a:buNone/>
            </a:pPr>
            <a:r>
              <a:rPr lang="en-US" sz="2000" b="1" dirty="0">
                <a:latin typeface="+mn-lt"/>
              </a:rPr>
              <a:t>Vision:</a:t>
            </a:r>
            <a:r>
              <a:rPr lang="en-US" sz="2000" dirty="0">
                <a:latin typeface="+mn-lt"/>
              </a:rPr>
              <a:t> An inclusive world where all persons with disabilities live with dignity</a:t>
            </a:r>
          </a:p>
          <a:p>
            <a:pPr marL="0" lvl="0" indent="0">
              <a:buNone/>
            </a:pPr>
            <a:r>
              <a:rPr lang="en-US" sz="2000" b="1" dirty="0">
                <a:latin typeface="+mn-lt"/>
              </a:rPr>
              <a:t>Mission: </a:t>
            </a:r>
            <a:r>
              <a:rPr lang="en-US" sz="2000" dirty="0">
                <a:latin typeface="+mn-lt"/>
              </a:rPr>
              <a:t>To contribute in creating a sustainable inclusive environment where persons with disabilities are meaningfully participating in the mainstream development process, on an equal basis with others</a:t>
            </a:r>
          </a:p>
          <a:p>
            <a:pPr marL="0" lvl="0" indent="0">
              <a:buNone/>
            </a:pPr>
            <a:r>
              <a:rPr lang="en-US" sz="2000" dirty="0">
                <a:latin typeface="+mn-lt"/>
              </a:rPr>
              <a:t>The Centre for Disability in Development (CDD) is a not-for-profit organization established in 1996 to develop a more inclusive society for persons with disabilities. CDD's mission is to address the exclusion of persons with disabilities from mainstream life by educating the community and enabling them to participate in society. The organization works in partnership with a network of over 350 organizations both nationally and internationally. CDD has received numerous awards and recognitions for its excellence in disability and development work. The organization's strategic plan for 2022-2025 aims to continue its mission of inclusivity and empowerment, with active participation from its staff, management, governance, partners, stakeholders, and program participants.</a:t>
            </a:r>
            <a:endParaRPr sz="2000" dirty="0">
              <a:latin typeface="+mn-lt"/>
            </a:endParaRPr>
          </a:p>
        </p:txBody>
      </p:sp>
      <p:sp>
        <p:nvSpPr>
          <p:cNvPr id="3" name="Text Placeholder 2"/>
          <p:cNvSpPr>
            <a:spLocks noGrp="1"/>
          </p:cNvSpPr>
          <p:nvPr>
            <p:ph type="body" idx="2"/>
          </p:nvPr>
        </p:nvSpPr>
        <p:spPr>
          <a:xfrm>
            <a:off x="10342335" y="921623"/>
            <a:ext cx="1717040" cy="2807970"/>
          </a:xfrm>
        </p:spPr>
        <p:txBody>
          <a:bodyPr/>
          <a:lstStyle/>
          <a:p>
            <a:pPr marL="114300" indent="0">
              <a:buNone/>
            </a:pPr>
            <a:r>
              <a:rPr lang="en-US" dirty="0">
                <a:solidFill>
                  <a:srgbClr val="C00000"/>
                </a:solidFill>
              </a:rPr>
              <a:t>bringing</a:t>
            </a:r>
            <a:r>
              <a:rPr lang="en-US" dirty="0">
                <a:solidFill>
                  <a:srgbClr val="FFC000"/>
                </a:solidFill>
              </a:rPr>
              <a:t> hope, </a:t>
            </a:r>
            <a:r>
              <a:rPr lang="en-US" dirty="0">
                <a:solidFill>
                  <a:srgbClr val="00B0F0"/>
                </a:solidFill>
              </a:rPr>
              <a:t>dignity </a:t>
            </a:r>
            <a:r>
              <a:rPr lang="en-US" dirty="0">
                <a:solidFill>
                  <a:srgbClr val="002060"/>
                </a:solidFill>
              </a:rPr>
              <a:t>and </a:t>
            </a:r>
            <a:r>
              <a:rPr lang="en-US" dirty="0">
                <a:solidFill>
                  <a:schemeClr val="accent5">
                    <a:lumMod val="60000"/>
                    <a:lumOff val="40000"/>
                  </a:schemeClr>
                </a:solidFill>
              </a:rPr>
              <a:t>meaning </a:t>
            </a:r>
            <a:r>
              <a:rPr lang="en-US" dirty="0">
                <a:solidFill>
                  <a:srgbClr val="FF0000"/>
                </a:solidFill>
              </a:rPr>
              <a:t>to</a:t>
            </a:r>
            <a:r>
              <a:rPr lang="en-US" dirty="0"/>
              <a:t> </a:t>
            </a:r>
            <a:r>
              <a:rPr lang="en-US" dirty="0">
                <a:solidFill>
                  <a:srgbClr val="00B050"/>
                </a:solidFill>
              </a:rPr>
              <a:t>life</a:t>
            </a:r>
          </a:p>
        </p:txBody>
      </p:sp>
      <p:pic>
        <p:nvPicPr>
          <p:cNvPr id="2" name="Picture 1"/>
          <p:cNvPicPr>
            <a:picLocks noChangeAspect="1"/>
          </p:cNvPicPr>
          <p:nvPr/>
        </p:nvPicPr>
        <p:blipFill rotWithShape="1">
          <a:blip r:embed="rId3"/>
          <a:srcRect l="3790" t="-20535" r="-3790" b="20535"/>
          <a:stretch/>
        </p:blipFill>
        <p:spPr>
          <a:xfrm>
            <a:off x="10128431" y="-162560"/>
            <a:ext cx="2144849" cy="9753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3a2500e4d40_0_22"/>
          <p:cNvSpPr txBox="1">
            <a:spLocks noGrp="1"/>
          </p:cNvSpPr>
          <p:nvPr>
            <p:ph type="title"/>
          </p:nvPr>
        </p:nvSpPr>
        <p:spPr>
          <a:xfrm>
            <a:off x="802640" y="0"/>
            <a:ext cx="11567160" cy="660399"/>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dirty="0">
                <a:latin typeface="EB Garamond"/>
                <a:ea typeface="EB Garamond"/>
                <a:cs typeface="EB Garamond"/>
                <a:sym typeface="EB Garamond"/>
              </a:rPr>
              <a:t>Major Ongoing Initiatives/Projects </a:t>
            </a:r>
            <a:endParaRPr sz="3600" dirty="0">
              <a:latin typeface="EB Garamond"/>
              <a:ea typeface="EB Garamond"/>
              <a:cs typeface="EB Garamond"/>
              <a:sym typeface="EB Garamond"/>
            </a:endParaRPr>
          </a:p>
        </p:txBody>
      </p:sp>
      <p:sp>
        <p:nvSpPr>
          <p:cNvPr id="5" name="Rectangle 4"/>
          <p:cNvSpPr/>
          <p:nvPr/>
        </p:nvSpPr>
        <p:spPr>
          <a:xfrm>
            <a:off x="528320" y="853439"/>
            <a:ext cx="11480800" cy="5262979"/>
          </a:xfrm>
          <a:prstGeom prst="rect">
            <a:avLst/>
          </a:prstGeom>
        </p:spPr>
        <p:txBody>
          <a:bodyPr wrap="square">
            <a:spAutoFit/>
          </a:bodyPr>
          <a:lstStyle/>
          <a:p>
            <a:pPr marL="342900" indent="-342900">
              <a:buFont typeface="Wingdings" panose="05000000000000000000" pitchFamily="2" charset="2"/>
              <a:buChar char="Ø"/>
            </a:pPr>
            <a:r>
              <a:rPr lang="en-US" sz="2400" dirty="0"/>
              <a:t>To improve the access to mainstream and specialized education by learners with  </a:t>
            </a:r>
          </a:p>
          <a:p>
            <a:r>
              <a:rPr lang="en-US" sz="2400" dirty="0"/>
              <a:t>     disabilities.</a:t>
            </a:r>
          </a:p>
          <a:p>
            <a:pPr marL="342900" indent="-342900">
              <a:buFont typeface="Wingdings" panose="05000000000000000000" pitchFamily="2" charset="2"/>
              <a:buChar char="Ø"/>
            </a:pPr>
            <a:r>
              <a:rPr lang="en-US" sz="2400" dirty="0"/>
              <a:t>To contribute to inclusive health and rehabilitation services for persons with</a:t>
            </a:r>
          </a:p>
          <a:p>
            <a:r>
              <a:rPr lang="en-US" sz="2400" dirty="0"/>
              <a:t>     disabilities and other marginalized groups.</a:t>
            </a:r>
          </a:p>
          <a:p>
            <a:pPr marL="342900" indent="-342900">
              <a:buFont typeface="Wingdings" panose="05000000000000000000" pitchFamily="2" charset="2"/>
              <a:buChar char="Ø"/>
            </a:pPr>
            <a:r>
              <a:rPr lang="en-US" sz="2400" dirty="0"/>
              <a:t>Enhance capacity of persons with disabilities, cares &amp; their organizations on rights, participation, and access to services.</a:t>
            </a:r>
          </a:p>
          <a:p>
            <a:pPr marL="342900" indent="-342900">
              <a:buFont typeface="Wingdings" panose="05000000000000000000" pitchFamily="2" charset="2"/>
              <a:buChar char="Ø"/>
            </a:pPr>
            <a:r>
              <a:rPr lang="en-US" sz="2400" dirty="0"/>
              <a:t>Create livelihood and income opportunities for persons with disabilities for a better, healthy life.</a:t>
            </a:r>
          </a:p>
          <a:p>
            <a:pPr marL="342900" indent="-342900">
              <a:buFont typeface="Wingdings" panose="05000000000000000000" pitchFamily="2" charset="2"/>
              <a:buChar char="Ø"/>
            </a:pPr>
            <a:r>
              <a:rPr lang="en-US" sz="2400" dirty="0"/>
              <a:t>Strengthen local government capacity for disability mainstreaming in governance and service delivery.</a:t>
            </a:r>
          </a:p>
          <a:p>
            <a:pPr marL="342900" indent="-342900">
              <a:buFont typeface="Wingdings" panose="05000000000000000000" pitchFamily="2" charset="2"/>
              <a:buChar char="Ø"/>
            </a:pPr>
            <a:r>
              <a:rPr lang="en-US" sz="2400" dirty="0"/>
              <a:t>Ensure accessible and equitable WASH facilities in both urban and rural areas.</a:t>
            </a:r>
          </a:p>
          <a:p>
            <a:pPr marL="342900" indent="-342900">
              <a:buFont typeface="Wingdings" panose="05000000000000000000" pitchFamily="2" charset="2"/>
              <a:buChar char="Ø"/>
            </a:pPr>
            <a:r>
              <a:rPr lang="en-US" sz="2400" dirty="0"/>
              <a:t>Mainstream disability inclusion in DRR, CCA &amp; humanitarian actions.</a:t>
            </a:r>
          </a:p>
          <a:p>
            <a:pPr marL="342900" indent="-342900">
              <a:buFont typeface="Wingdings" panose="05000000000000000000" pitchFamily="2" charset="2"/>
              <a:buChar char="Ø"/>
            </a:pPr>
            <a:r>
              <a:rPr lang="en-US" sz="2400" dirty="0"/>
              <a:t>Promote inclusive humanitarian action in </a:t>
            </a:r>
            <a:r>
              <a:rPr lang="en-US" sz="2400" dirty="0" err="1"/>
              <a:t>Rohingya</a:t>
            </a:r>
            <a:r>
              <a:rPr lang="en-US" sz="2400" dirty="0"/>
              <a:t> camps and host communities, Cox’s Bazar.</a:t>
            </a:r>
          </a:p>
        </p:txBody>
      </p:sp>
    </p:spTree>
    <p:extLst>
      <p:ext uri="{BB962C8B-B14F-4D97-AF65-F5344CB8AC3E}">
        <p14:creationId xmlns:p14="http://schemas.microsoft.com/office/powerpoint/2010/main" val="44426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920" y="1"/>
            <a:ext cx="8183880" cy="528319"/>
          </a:xfrm>
        </p:spPr>
        <p:txBody>
          <a:bodyPr>
            <a:noAutofit/>
          </a:bodyPr>
          <a:lstStyle/>
          <a:p>
            <a:r>
              <a:rPr lang="en-US" sz="3600" dirty="0">
                <a:latin typeface="Bahnschrift Condensed" panose="020B0502040204020203" pitchFamily="34" charset="0"/>
              </a:rPr>
              <a:t>Working Approaches and Strategies</a:t>
            </a:r>
          </a:p>
        </p:txBody>
      </p:sp>
      <p:pic>
        <p:nvPicPr>
          <p:cNvPr id="4" name="Picture 3"/>
          <p:cNvPicPr>
            <a:picLocks noChangeAspect="1"/>
          </p:cNvPicPr>
          <p:nvPr/>
        </p:nvPicPr>
        <p:blipFill>
          <a:blip r:embed="rId2"/>
          <a:stretch>
            <a:fillRect/>
          </a:stretch>
        </p:blipFill>
        <p:spPr>
          <a:xfrm>
            <a:off x="1229360" y="502099"/>
            <a:ext cx="9316720" cy="3337560"/>
          </a:xfrm>
          <a:prstGeom prst="rect">
            <a:avLst/>
          </a:prstGeom>
        </p:spPr>
      </p:pic>
      <p:sp>
        <p:nvSpPr>
          <p:cNvPr id="7" name="Rectangle 6"/>
          <p:cNvSpPr/>
          <p:nvPr/>
        </p:nvSpPr>
        <p:spPr>
          <a:xfrm>
            <a:off x="0" y="3839659"/>
            <a:ext cx="2877711" cy="369332"/>
          </a:xfrm>
          <a:prstGeom prst="rect">
            <a:avLst/>
          </a:prstGeom>
        </p:spPr>
        <p:txBody>
          <a:bodyPr wrap="none">
            <a:spAutoFit/>
          </a:bodyPr>
          <a:lstStyle/>
          <a:p>
            <a:r>
              <a:rPr lang="en-US" sz="1800" dirty="0">
                <a:solidFill>
                  <a:srgbClr val="0070C0"/>
                </a:solidFill>
              </a:rPr>
              <a:t>Implementation Approach:</a:t>
            </a:r>
          </a:p>
        </p:txBody>
      </p:sp>
      <p:pic>
        <p:nvPicPr>
          <p:cNvPr id="8" name="Picture 7"/>
          <p:cNvPicPr>
            <a:picLocks noChangeAspect="1"/>
          </p:cNvPicPr>
          <p:nvPr/>
        </p:nvPicPr>
        <p:blipFill>
          <a:blip r:embed="rId3"/>
          <a:stretch>
            <a:fillRect/>
          </a:stretch>
        </p:blipFill>
        <p:spPr>
          <a:xfrm>
            <a:off x="1385184" y="4433876"/>
            <a:ext cx="1316850" cy="970998"/>
          </a:xfrm>
          <a:prstGeom prst="rect">
            <a:avLst/>
          </a:prstGeom>
        </p:spPr>
      </p:pic>
      <p:sp>
        <p:nvSpPr>
          <p:cNvPr id="9" name="Rectangle 8"/>
          <p:cNvSpPr/>
          <p:nvPr/>
        </p:nvSpPr>
        <p:spPr>
          <a:xfrm>
            <a:off x="695960" y="5564932"/>
            <a:ext cx="3780202" cy="307777"/>
          </a:xfrm>
          <a:prstGeom prst="rect">
            <a:avLst/>
          </a:prstGeom>
        </p:spPr>
        <p:txBody>
          <a:bodyPr wrap="none">
            <a:spAutoFit/>
          </a:bodyPr>
          <a:lstStyle/>
          <a:p>
            <a:r>
              <a:rPr lang="en-US" dirty="0"/>
              <a:t>Direct Implementation + Joint Implementation</a:t>
            </a:r>
          </a:p>
        </p:txBody>
      </p:sp>
      <p:pic>
        <p:nvPicPr>
          <p:cNvPr id="10" name="Picture 9"/>
          <p:cNvPicPr>
            <a:picLocks noChangeAspect="1"/>
          </p:cNvPicPr>
          <p:nvPr/>
        </p:nvPicPr>
        <p:blipFill>
          <a:blip r:embed="rId4"/>
          <a:stretch>
            <a:fillRect/>
          </a:stretch>
        </p:blipFill>
        <p:spPr>
          <a:xfrm>
            <a:off x="5461961" y="4467141"/>
            <a:ext cx="1268078" cy="1054699"/>
          </a:xfrm>
          <a:prstGeom prst="rect">
            <a:avLst/>
          </a:prstGeom>
        </p:spPr>
      </p:pic>
      <p:sp>
        <p:nvSpPr>
          <p:cNvPr id="11" name="Rectangle 10"/>
          <p:cNvSpPr/>
          <p:nvPr/>
        </p:nvSpPr>
        <p:spPr>
          <a:xfrm>
            <a:off x="5289922" y="5521840"/>
            <a:ext cx="2143078" cy="1169551"/>
          </a:xfrm>
          <a:prstGeom prst="rect">
            <a:avLst/>
          </a:prstGeom>
        </p:spPr>
        <p:txBody>
          <a:bodyPr wrap="square">
            <a:spAutoFit/>
          </a:bodyPr>
          <a:lstStyle/>
          <a:p>
            <a:r>
              <a:rPr lang="en-US" dirty="0"/>
              <a:t>Technical Advisory</a:t>
            </a:r>
          </a:p>
          <a:p>
            <a:r>
              <a:rPr lang="en-US" dirty="0"/>
              <a:t>Assessment</a:t>
            </a:r>
          </a:p>
          <a:p>
            <a:r>
              <a:rPr lang="en-US" dirty="0"/>
              <a:t>Capacity Strengthening</a:t>
            </a:r>
          </a:p>
          <a:p>
            <a:r>
              <a:rPr lang="en-US" dirty="0"/>
              <a:t>Resources</a:t>
            </a:r>
          </a:p>
          <a:p>
            <a:r>
              <a:rPr lang="en-US" dirty="0"/>
              <a:t>Inclusion Partner</a:t>
            </a:r>
          </a:p>
        </p:txBody>
      </p:sp>
      <p:pic>
        <p:nvPicPr>
          <p:cNvPr id="12" name="Picture 11"/>
          <p:cNvPicPr>
            <a:picLocks noChangeAspect="1"/>
          </p:cNvPicPr>
          <p:nvPr/>
        </p:nvPicPr>
        <p:blipFill>
          <a:blip r:embed="rId5"/>
          <a:stretch>
            <a:fillRect/>
          </a:stretch>
        </p:blipFill>
        <p:spPr>
          <a:xfrm>
            <a:off x="9143657" y="4358210"/>
            <a:ext cx="1304657" cy="1140051"/>
          </a:xfrm>
          <a:prstGeom prst="rect">
            <a:avLst/>
          </a:prstGeom>
        </p:spPr>
      </p:pic>
      <p:sp>
        <p:nvSpPr>
          <p:cNvPr id="13" name="Rectangle 12"/>
          <p:cNvSpPr/>
          <p:nvPr/>
        </p:nvSpPr>
        <p:spPr>
          <a:xfrm>
            <a:off x="8903822" y="5564932"/>
            <a:ext cx="1987526" cy="523220"/>
          </a:xfrm>
          <a:prstGeom prst="rect">
            <a:avLst/>
          </a:prstGeom>
        </p:spPr>
        <p:txBody>
          <a:bodyPr wrap="square">
            <a:spAutoFit/>
          </a:bodyPr>
          <a:lstStyle/>
          <a:p>
            <a:r>
              <a:rPr lang="en-US" dirty="0"/>
              <a:t>Grants Management</a:t>
            </a:r>
          </a:p>
          <a:p>
            <a:r>
              <a:rPr lang="en-US" dirty="0"/>
              <a:t>Partner Organizations</a:t>
            </a:r>
          </a:p>
        </p:txBody>
      </p:sp>
    </p:spTree>
    <p:extLst>
      <p:ext uri="{BB962C8B-B14F-4D97-AF65-F5344CB8AC3E}">
        <p14:creationId xmlns:p14="http://schemas.microsoft.com/office/powerpoint/2010/main" val="700023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3a2500e4d40_0_10"/>
          <p:cNvSpPr txBox="1">
            <a:spLocks noGrp="1"/>
          </p:cNvSpPr>
          <p:nvPr>
            <p:ph type="title"/>
          </p:nvPr>
        </p:nvSpPr>
        <p:spPr>
          <a:xfrm>
            <a:off x="763682" y="365125"/>
            <a:ext cx="10590118" cy="986454"/>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dirty="0">
                <a:latin typeface="EB Garamond"/>
                <a:ea typeface="EB Garamond"/>
                <a:cs typeface="EB Garamond"/>
                <a:sym typeface="EB Garamond"/>
              </a:rPr>
              <a:t>Geographical Coverage </a:t>
            </a:r>
            <a:endParaRPr sz="3600" dirty="0">
              <a:latin typeface="EB Garamond"/>
              <a:ea typeface="EB Garamond"/>
              <a:cs typeface="EB Garamond"/>
              <a:sym typeface="EB Garamond"/>
            </a:endParaRPr>
          </a:p>
        </p:txBody>
      </p:sp>
      <p:pic>
        <p:nvPicPr>
          <p:cNvPr id="4" name="Picture 3"/>
          <p:cNvPicPr>
            <a:picLocks noChangeAspect="1"/>
          </p:cNvPicPr>
          <p:nvPr/>
        </p:nvPicPr>
        <p:blipFill>
          <a:blip r:embed="rId3"/>
          <a:stretch>
            <a:fillRect/>
          </a:stretch>
        </p:blipFill>
        <p:spPr>
          <a:xfrm>
            <a:off x="1381760" y="1930400"/>
            <a:ext cx="1320800" cy="1696720"/>
          </a:xfrm>
          <a:prstGeom prst="rect">
            <a:avLst/>
          </a:prstGeom>
        </p:spPr>
      </p:pic>
      <p:pic>
        <p:nvPicPr>
          <p:cNvPr id="6" name="Picture 5"/>
          <p:cNvPicPr>
            <a:picLocks noChangeAspect="1"/>
          </p:cNvPicPr>
          <p:nvPr/>
        </p:nvPicPr>
        <p:blipFill>
          <a:blip r:embed="rId4"/>
          <a:stretch>
            <a:fillRect/>
          </a:stretch>
        </p:blipFill>
        <p:spPr>
          <a:xfrm>
            <a:off x="3108907" y="1859280"/>
            <a:ext cx="1219306" cy="1595120"/>
          </a:xfrm>
          <a:prstGeom prst="rect">
            <a:avLst/>
          </a:prstGeom>
        </p:spPr>
      </p:pic>
      <p:pic>
        <p:nvPicPr>
          <p:cNvPr id="8" name="Picture 7"/>
          <p:cNvPicPr>
            <a:picLocks noChangeAspect="1"/>
          </p:cNvPicPr>
          <p:nvPr/>
        </p:nvPicPr>
        <p:blipFill>
          <a:blip r:embed="rId5"/>
          <a:stretch>
            <a:fillRect/>
          </a:stretch>
        </p:blipFill>
        <p:spPr>
          <a:xfrm>
            <a:off x="4734560" y="1859280"/>
            <a:ext cx="1213209" cy="1595120"/>
          </a:xfrm>
          <a:prstGeom prst="rect">
            <a:avLst/>
          </a:prstGeom>
        </p:spPr>
      </p:pic>
      <p:pic>
        <p:nvPicPr>
          <p:cNvPr id="9" name="Picture 8"/>
          <p:cNvPicPr>
            <a:picLocks noChangeAspect="1"/>
          </p:cNvPicPr>
          <p:nvPr/>
        </p:nvPicPr>
        <p:blipFill>
          <a:blip r:embed="rId6"/>
          <a:stretch>
            <a:fillRect/>
          </a:stretch>
        </p:blipFill>
        <p:spPr>
          <a:xfrm>
            <a:off x="1483254" y="3781376"/>
            <a:ext cx="1219306" cy="1121761"/>
          </a:xfrm>
          <a:prstGeom prst="rect">
            <a:avLst/>
          </a:prstGeom>
        </p:spPr>
      </p:pic>
      <p:pic>
        <p:nvPicPr>
          <p:cNvPr id="10" name="Picture 9"/>
          <p:cNvPicPr>
            <a:picLocks noChangeAspect="1"/>
          </p:cNvPicPr>
          <p:nvPr/>
        </p:nvPicPr>
        <p:blipFill>
          <a:blip r:embed="rId7"/>
          <a:stretch>
            <a:fillRect/>
          </a:stretch>
        </p:blipFill>
        <p:spPr>
          <a:xfrm>
            <a:off x="3108907" y="3781376"/>
            <a:ext cx="1219306" cy="1121761"/>
          </a:xfrm>
          <a:prstGeom prst="rect">
            <a:avLst/>
          </a:prstGeom>
        </p:spPr>
      </p:pic>
      <p:pic>
        <p:nvPicPr>
          <p:cNvPr id="11" name="Picture 10"/>
          <p:cNvPicPr>
            <a:picLocks noChangeAspect="1"/>
          </p:cNvPicPr>
          <p:nvPr/>
        </p:nvPicPr>
        <p:blipFill>
          <a:blip r:embed="rId8"/>
          <a:stretch>
            <a:fillRect/>
          </a:stretch>
        </p:blipFill>
        <p:spPr>
          <a:xfrm>
            <a:off x="4766968" y="3781376"/>
            <a:ext cx="1213209" cy="1121761"/>
          </a:xfrm>
          <a:prstGeom prst="rect">
            <a:avLst/>
          </a:prstGeom>
        </p:spPr>
      </p:pic>
      <p:pic>
        <p:nvPicPr>
          <p:cNvPr id="5" name="Picture 2">
            <a:extLst>
              <a:ext uri="{FF2B5EF4-FFF2-40B4-BE49-F238E27FC236}">
                <a16:creationId xmlns:a16="http://schemas.microsoft.com/office/drawing/2014/main" id="{26F5D5EB-4158-4C03-A831-EDFA61BF54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0240" y="0"/>
            <a:ext cx="49851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846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0150" y="765174"/>
            <a:ext cx="10339388" cy="5940425"/>
          </a:xfrm>
          <a:ln cap="flat" algn="ctr">
            <a:round/>
            <a:headEnd type="none" w="med" len="med"/>
            <a:tailEnd type="none" w="med" len="med"/>
          </a:ln>
        </p:spPr>
        <p:txBody>
          <a:bodyPr>
            <a:normAutofit fontScale="25000" lnSpcReduction="20000"/>
          </a:bodyPr>
          <a:lstStyle/>
          <a:p>
            <a:pPr marL="0" indent="0" algn="ctr">
              <a:buFont typeface="Arial" panose="020B0604020202020204" pitchFamily="34" charset="0"/>
              <a:buNone/>
              <a:defRPr/>
            </a:pPr>
            <a:r>
              <a:rPr lang="en-GB" sz="19200" dirty="0">
                <a:solidFill>
                  <a:srgbClr val="FF0000"/>
                </a:solidFill>
                <a:latin typeface="Times New Roman" panose="02020603050405020304" pitchFamily="18" charset="0"/>
                <a:cs typeface="Times New Roman" panose="02020603050405020304" pitchFamily="18" charset="0"/>
              </a:rPr>
              <a:t>Project Title</a:t>
            </a:r>
          </a:p>
          <a:p>
            <a:pPr marL="0" indent="0" algn="ctr">
              <a:lnSpc>
                <a:spcPct val="120000"/>
              </a:lnSpc>
              <a:buFont typeface="Arial" panose="020B0604020202020204" pitchFamily="34" charset="0"/>
              <a:buNone/>
              <a:defRPr/>
            </a:pPr>
            <a:r>
              <a:rPr lang="en-GB" sz="11100" dirty="0">
                <a:solidFill>
                  <a:srgbClr val="002060"/>
                </a:solidFill>
                <a:latin typeface="Arial" panose="020B0604020202020204" pitchFamily="34" charset="0"/>
                <a:cs typeface="Arial" panose="020B0604020202020204" pitchFamily="34" charset="0"/>
              </a:rPr>
              <a:t>Inclusive Education Project:</a:t>
            </a:r>
            <a:br>
              <a:rPr lang="en-GB" sz="11100" dirty="0">
                <a:solidFill>
                  <a:srgbClr val="002060"/>
                </a:solidFill>
                <a:latin typeface="Arial" panose="020B0604020202020204" pitchFamily="34" charset="0"/>
                <a:cs typeface="Arial" panose="020B0604020202020204" pitchFamily="34" charset="0"/>
              </a:rPr>
            </a:br>
            <a:r>
              <a:rPr lang="en-GB" sz="11100" dirty="0">
                <a:solidFill>
                  <a:srgbClr val="002060"/>
                </a:solidFill>
                <a:latin typeface="Arial" panose="020B0604020202020204" pitchFamily="34" charset="0"/>
                <a:cs typeface="Arial" panose="020B0604020202020204" pitchFamily="34" charset="0"/>
              </a:rPr>
              <a:t>Disability Inclusive Development </a:t>
            </a:r>
            <a:br>
              <a:rPr lang="en-GB" sz="11100" dirty="0">
                <a:solidFill>
                  <a:srgbClr val="002060"/>
                </a:solidFill>
                <a:latin typeface="Arial" panose="020B0604020202020204" pitchFamily="34" charset="0"/>
                <a:cs typeface="Arial" panose="020B0604020202020204" pitchFamily="34" charset="0"/>
              </a:rPr>
            </a:br>
            <a:r>
              <a:rPr lang="en-GB" sz="11100" dirty="0">
                <a:solidFill>
                  <a:srgbClr val="002060"/>
                </a:solidFill>
                <a:latin typeface="Arial" panose="020B0604020202020204" pitchFamily="34" charset="0"/>
                <a:cs typeface="Arial" panose="020B0604020202020204" pitchFamily="34" charset="0"/>
              </a:rPr>
              <a:t>TO-45 (</a:t>
            </a:r>
            <a:r>
              <a:rPr lang="en-GB" sz="11100" dirty="0" err="1">
                <a:solidFill>
                  <a:srgbClr val="002060"/>
                </a:solidFill>
                <a:latin typeface="Arial" panose="020B0604020202020204" pitchFamily="34" charset="0"/>
                <a:cs typeface="Arial" panose="020B0604020202020204" pitchFamily="34" charset="0"/>
              </a:rPr>
              <a:t>Shikhbo</a:t>
            </a:r>
            <a:r>
              <a:rPr lang="en-GB" sz="11100" dirty="0">
                <a:solidFill>
                  <a:srgbClr val="002060"/>
                </a:solidFill>
                <a:latin typeface="Arial" panose="020B0604020202020204" pitchFamily="34" charset="0"/>
                <a:cs typeface="Arial" panose="020B0604020202020204" pitchFamily="34" charset="0"/>
              </a:rPr>
              <a:t> </a:t>
            </a:r>
            <a:r>
              <a:rPr lang="en-GB" sz="11100" dirty="0" err="1">
                <a:solidFill>
                  <a:srgbClr val="002060"/>
                </a:solidFill>
                <a:latin typeface="Arial" panose="020B0604020202020204" pitchFamily="34" charset="0"/>
                <a:cs typeface="Arial" panose="020B0604020202020204" pitchFamily="34" charset="0"/>
              </a:rPr>
              <a:t>Sobai</a:t>
            </a:r>
            <a:r>
              <a:rPr lang="en-GB" sz="11100" dirty="0">
                <a:solidFill>
                  <a:srgbClr val="002060"/>
                </a:solidFill>
                <a:latin typeface="Arial" panose="020B0604020202020204" pitchFamily="34" charset="0"/>
                <a:cs typeface="Arial" panose="020B0604020202020204" pitchFamily="34" charset="0"/>
              </a:rPr>
              <a:t>)</a:t>
            </a:r>
          </a:p>
          <a:p>
            <a:pPr marL="0" indent="0" algn="ctr">
              <a:lnSpc>
                <a:spcPct val="120000"/>
              </a:lnSpc>
              <a:buFont typeface="Arial" panose="020B0604020202020204" pitchFamily="34" charset="0"/>
              <a:buNone/>
              <a:defRPr/>
            </a:pPr>
            <a:endParaRPr lang="en-GB" sz="12800" dirty="0">
              <a:solidFill>
                <a:srgbClr val="002060"/>
              </a:solidFill>
              <a:latin typeface="Arial" panose="020B0604020202020204" pitchFamily="34" charset="0"/>
              <a:cs typeface="Arial" panose="020B0604020202020204" pitchFamily="34" charset="0"/>
            </a:endParaRPr>
          </a:p>
          <a:p>
            <a:pPr marL="0" indent="0" algn="ctr">
              <a:buNone/>
              <a:defRPr/>
            </a:pPr>
            <a:endParaRPr lang="en-GB" sz="12300" dirty="0">
              <a:solidFill>
                <a:schemeClr val="tx1"/>
              </a:solidFill>
              <a:latin typeface="Arial" panose="020B0604020202020204" pitchFamily="34" charset="0"/>
              <a:cs typeface="Arial" panose="020B0604020202020204" pitchFamily="34" charset="0"/>
            </a:endParaRPr>
          </a:p>
          <a:p>
            <a:pPr marL="0" indent="0" algn="ctr">
              <a:buNone/>
              <a:defRPr/>
            </a:pPr>
            <a:endParaRPr lang="en-GB" sz="12300" dirty="0">
              <a:solidFill>
                <a:schemeClr val="tx1"/>
              </a:solidFill>
              <a:latin typeface="Arial" panose="020B0604020202020204" pitchFamily="34" charset="0"/>
              <a:cs typeface="Arial" panose="020B0604020202020204" pitchFamily="34" charset="0"/>
            </a:endParaRPr>
          </a:p>
          <a:p>
            <a:pPr marL="0" indent="0" algn="ctr">
              <a:lnSpc>
                <a:spcPct val="120000"/>
              </a:lnSpc>
              <a:buNone/>
              <a:defRPr/>
            </a:pPr>
            <a:r>
              <a:rPr lang="en-GB" sz="12300" dirty="0">
                <a:solidFill>
                  <a:schemeClr val="tx1"/>
                </a:solidFill>
                <a:latin typeface="Arial" panose="020B0604020202020204" pitchFamily="34" charset="0"/>
                <a:cs typeface="Arial" panose="020B0604020202020204" pitchFamily="34" charset="0"/>
              </a:rPr>
              <a:t>Strengthening systems for the enrolment, retention and support of children with disabilities at primary level of mainstream education in Bangladesh- Inclusive Education DID TO45</a:t>
            </a:r>
            <a:endParaRPr lang="en-US" sz="12300" dirty="0">
              <a:solidFill>
                <a:schemeClr val="tx1"/>
              </a:solidFill>
              <a:latin typeface="Arial" panose="020B0604020202020204" pitchFamily="34" charset="0"/>
              <a:cs typeface="Arial" panose="020B0604020202020204" pitchFamily="34" charset="0"/>
            </a:endParaRPr>
          </a:p>
          <a:p>
            <a:pPr marL="0" indent="0" algn="ctr">
              <a:buFont typeface="Arial" panose="020B0604020202020204" pitchFamily="34" charset="0"/>
              <a:buNone/>
              <a:defRPr/>
            </a:pPr>
            <a:r>
              <a:rPr lang="en-GB" sz="12800" dirty="0">
                <a:solidFill>
                  <a:srgbClr val="002060"/>
                </a:solidFill>
                <a:latin typeface="Arial" panose="020B0604020202020204" pitchFamily="34" charset="0"/>
                <a:cs typeface="Arial" panose="020B0604020202020204" pitchFamily="34" charset="0"/>
              </a:rPr>
              <a:t> </a:t>
            </a:r>
          </a:p>
        </p:txBody>
      </p:sp>
      <p:pic>
        <p:nvPicPr>
          <p:cNvPr id="13315" name="Picture 2" descr="F:\CDD\Office files-20230814T080119Z-001\Office files\Presentation for SS UK team\WhatsApp Unknown 2023-08-26 at 11.01.13 PM\Children-with-Disabilities-1024x4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0744" y="2936240"/>
            <a:ext cx="5918200" cy="125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516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1200150" y="765175"/>
            <a:ext cx="10339388" cy="5759450"/>
          </a:xfrm>
          <a:extLst>
            <a:ext uri="{91240B29-F687-4F45-9708-019B960494DF}">
              <a14:hiddenLine xmlns:a14="http://schemas.microsoft.com/office/drawing/2010/main" w="9525" cap="flat" algn="ctr">
                <a:solidFill>
                  <a:srgbClr val="000000"/>
                </a:solidFill>
                <a:round/>
                <a:headEnd type="none" w="med" len="med"/>
                <a:tailEnd type="none" w="med" len="med"/>
              </a14:hiddenLine>
            </a:ext>
          </a:extLst>
        </p:spPr>
        <p:txBody>
          <a:bodyPr>
            <a:normAutofit fontScale="92500" lnSpcReduction="10000"/>
          </a:bodyPr>
          <a:lstStyle/>
          <a:p>
            <a:pPr marL="0" indent="0" algn="just">
              <a:lnSpc>
                <a:spcPct val="100000"/>
              </a:lnSpc>
              <a:spcBef>
                <a:spcPct val="0"/>
              </a:spcBef>
              <a:buClrTx/>
              <a:buFont typeface="Arial" panose="020B0604020202020204" pitchFamily="34" charset="0"/>
              <a:buNone/>
            </a:pPr>
            <a:r>
              <a:rPr lang="en-US" altLang="en-US" sz="3600" b="1" dirty="0">
                <a:solidFill>
                  <a:schemeClr val="tx1"/>
                </a:solidFill>
                <a:latin typeface="Arial" panose="020B0604020202020204" pitchFamily="34" charset="0"/>
                <a:cs typeface="Arial" panose="020B0604020202020204" pitchFamily="34" charset="0"/>
              </a:rPr>
              <a:t>Project Duration: </a:t>
            </a:r>
            <a:r>
              <a:rPr lang="en-US" altLang="en-US" sz="3600" dirty="0">
                <a:solidFill>
                  <a:schemeClr val="tx1"/>
                </a:solidFill>
                <a:latin typeface="Arial" panose="020B0604020202020204" pitchFamily="34" charset="0"/>
                <a:cs typeface="Arial" panose="020B0604020202020204" pitchFamily="34" charset="0"/>
              </a:rPr>
              <a:t>April 2022 to March 2026</a:t>
            </a:r>
          </a:p>
          <a:p>
            <a:pPr marL="0" indent="0">
              <a:lnSpc>
                <a:spcPct val="100000"/>
              </a:lnSpc>
              <a:spcBef>
                <a:spcPct val="0"/>
              </a:spcBef>
              <a:buFont typeface="Arial" panose="020B0604020202020204" pitchFamily="34" charset="0"/>
              <a:buNone/>
            </a:pPr>
            <a:endParaRPr lang="en-US" altLang="en-US" sz="3600" b="1" dirty="0">
              <a:solidFill>
                <a:schemeClr val="tx1"/>
              </a:solidFill>
              <a:latin typeface="Arial" panose="020B0604020202020204" pitchFamily="34" charset="0"/>
              <a:cs typeface="Arial" panose="020B0604020202020204" pitchFamily="34" charset="0"/>
            </a:endParaRPr>
          </a:p>
          <a:p>
            <a:pPr marL="0" indent="0">
              <a:lnSpc>
                <a:spcPct val="100000"/>
              </a:lnSpc>
              <a:spcBef>
                <a:spcPct val="0"/>
              </a:spcBef>
              <a:buFont typeface="Arial" panose="020B0604020202020204" pitchFamily="34" charset="0"/>
              <a:buNone/>
            </a:pPr>
            <a:r>
              <a:rPr lang="en-US" altLang="en-US" sz="3600" b="1" dirty="0">
                <a:solidFill>
                  <a:schemeClr val="tx1"/>
                </a:solidFill>
                <a:latin typeface="Arial" panose="020B0604020202020204" pitchFamily="34" charset="0"/>
                <a:cs typeface="Arial" panose="020B0604020202020204" pitchFamily="34" charset="0"/>
              </a:rPr>
              <a:t>Project Location: </a:t>
            </a:r>
            <a:r>
              <a:rPr lang="en-US" altLang="en-US" sz="3600" dirty="0" err="1">
                <a:solidFill>
                  <a:schemeClr val="tx1"/>
                </a:solidFill>
                <a:latin typeface="Arial" panose="020B0604020202020204" pitchFamily="34" charset="0"/>
                <a:cs typeface="Arial" panose="020B0604020202020204" pitchFamily="34" charset="0"/>
              </a:rPr>
              <a:t>Narsingdi</a:t>
            </a:r>
            <a:r>
              <a:rPr lang="en-US" altLang="en-US" sz="3600" dirty="0">
                <a:solidFill>
                  <a:schemeClr val="tx1"/>
                </a:solidFill>
                <a:latin typeface="Arial" panose="020B0604020202020204" pitchFamily="34" charset="0"/>
                <a:cs typeface="Arial" panose="020B0604020202020204" pitchFamily="34" charset="0"/>
              </a:rPr>
              <a:t> </a:t>
            </a:r>
            <a:r>
              <a:rPr lang="en-US" altLang="en-US" sz="3600" dirty="0" err="1">
                <a:solidFill>
                  <a:schemeClr val="tx1"/>
                </a:solidFill>
                <a:latin typeface="Arial" panose="020B0604020202020204" pitchFamily="34" charset="0"/>
                <a:cs typeface="Arial" panose="020B0604020202020204" pitchFamily="34" charset="0"/>
              </a:rPr>
              <a:t>Sadar</a:t>
            </a:r>
            <a:r>
              <a:rPr lang="en-US" altLang="en-US" sz="3600" dirty="0">
                <a:solidFill>
                  <a:schemeClr val="tx1"/>
                </a:solidFill>
                <a:latin typeface="Arial" panose="020B0604020202020204" pitchFamily="34" charset="0"/>
                <a:cs typeface="Arial" panose="020B0604020202020204" pitchFamily="34" charset="0"/>
              </a:rPr>
              <a:t>, </a:t>
            </a:r>
            <a:r>
              <a:rPr lang="en-US" altLang="en-US" sz="3600" dirty="0" err="1">
                <a:solidFill>
                  <a:schemeClr val="tx1"/>
                </a:solidFill>
                <a:latin typeface="Arial" panose="020B0604020202020204" pitchFamily="34" charset="0"/>
                <a:cs typeface="Arial" panose="020B0604020202020204" pitchFamily="34" charset="0"/>
              </a:rPr>
              <a:t>Sirajganj</a:t>
            </a:r>
            <a:r>
              <a:rPr lang="en-US" altLang="en-US" sz="3600" dirty="0">
                <a:solidFill>
                  <a:schemeClr val="tx1"/>
                </a:solidFill>
                <a:latin typeface="Arial" panose="020B0604020202020204" pitchFamily="34" charset="0"/>
                <a:cs typeface="Arial" panose="020B0604020202020204" pitchFamily="34" charset="0"/>
              </a:rPr>
              <a:t> </a:t>
            </a:r>
            <a:r>
              <a:rPr lang="en-US" altLang="en-US" sz="3600" dirty="0" err="1">
                <a:solidFill>
                  <a:schemeClr val="tx1"/>
                </a:solidFill>
                <a:latin typeface="Arial" panose="020B0604020202020204" pitchFamily="34" charset="0"/>
                <a:cs typeface="Arial" panose="020B0604020202020204" pitchFamily="34" charset="0"/>
              </a:rPr>
              <a:t>Sadar,Taras</a:t>
            </a:r>
            <a:r>
              <a:rPr lang="en-US" altLang="en-US" sz="3600" dirty="0">
                <a:solidFill>
                  <a:schemeClr val="tx1"/>
                </a:solidFill>
                <a:latin typeface="Arial" panose="020B0604020202020204" pitchFamily="34" charset="0"/>
                <a:cs typeface="Arial" panose="020B0604020202020204" pitchFamily="34" charset="0"/>
              </a:rPr>
              <a:t>, </a:t>
            </a:r>
            <a:r>
              <a:rPr lang="en-US" altLang="en-US" sz="3600" dirty="0" err="1">
                <a:solidFill>
                  <a:schemeClr val="tx1"/>
                </a:solidFill>
                <a:latin typeface="Arial" panose="020B0604020202020204" pitchFamily="34" charset="0"/>
                <a:cs typeface="Arial" panose="020B0604020202020204" pitchFamily="34" charset="0"/>
              </a:rPr>
              <a:t>Sirajganj</a:t>
            </a:r>
            <a:r>
              <a:rPr lang="en-US" altLang="en-US" sz="3600" dirty="0">
                <a:solidFill>
                  <a:schemeClr val="tx1"/>
                </a:solidFill>
                <a:latin typeface="Arial" panose="020B0604020202020204" pitchFamily="34" charset="0"/>
                <a:cs typeface="Arial" panose="020B0604020202020204" pitchFamily="34" charset="0"/>
              </a:rPr>
              <a:t>, 45 government primary schools  </a:t>
            </a:r>
          </a:p>
          <a:p>
            <a:pPr marL="0" indent="0">
              <a:lnSpc>
                <a:spcPct val="100000"/>
              </a:lnSpc>
              <a:spcBef>
                <a:spcPct val="0"/>
              </a:spcBef>
              <a:buClrTx/>
              <a:buFont typeface="Arial" panose="020B0604020202020204" pitchFamily="34" charset="0"/>
              <a:buNone/>
            </a:pPr>
            <a:endParaRPr lang="en-US" altLang="en-US" sz="3600" b="1" dirty="0">
              <a:solidFill>
                <a:schemeClr val="tx1"/>
              </a:solidFill>
              <a:latin typeface="Arial" panose="020B0604020202020204" pitchFamily="34" charset="0"/>
              <a:cs typeface="Arial" panose="020B0604020202020204" pitchFamily="34" charset="0"/>
            </a:endParaRPr>
          </a:p>
          <a:p>
            <a:pPr marL="0" indent="0">
              <a:lnSpc>
                <a:spcPct val="100000"/>
              </a:lnSpc>
              <a:spcBef>
                <a:spcPct val="0"/>
              </a:spcBef>
              <a:buClrTx/>
              <a:buFont typeface="Arial" panose="020B0604020202020204" pitchFamily="34" charset="0"/>
              <a:buNone/>
            </a:pPr>
            <a:r>
              <a:rPr lang="en-US" altLang="en-US" sz="3600" b="1" dirty="0">
                <a:solidFill>
                  <a:schemeClr val="tx1"/>
                </a:solidFill>
                <a:latin typeface="Arial" panose="020B0604020202020204" pitchFamily="34" charset="0"/>
                <a:cs typeface="Arial" panose="020B0604020202020204" pitchFamily="34" charset="0"/>
              </a:rPr>
              <a:t>Project Target Population: </a:t>
            </a:r>
            <a:r>
              <a:rPr lang="en-US" altLang="en-US" sz="3600" dirty="0">
                <a:solidFill>
                  <a:schemeClr val="tx1"/>
                </a:solidFill>
                <a:latin typeface="Arial" panose="020B0604020202020204" pitchFamily="34" charset="0"/>
                <a:cs typeface="Arial" panose="020B0604020202020204" pitchFamily="34" charset="0"/>
              </a:rPr>
              <a:t>Children Between 5 To 15 Years of Age ,Who Are Studying Under Inclusive Education. Also Children With Severe And Multiple Disabilities Who Need To Be Educated In Schools As Well As Learning Under Their Own Homebased Education Support.</a:t>
            </a:r>
          </a:p>
        </p:txBody>
      </p:sp>
    </p:spTree>
    <p:extLst>
      <p:ext uri="{BB962C8B-B14F-4D97-AF65-F5344CB8AC3E}">
        <p14:creationId xmlns:p14="http://schemas.microsoft.com/office/powerpoint/2010/main" val="2628684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3180377" y="28517"/>
            <a:ext cx="6045577" cy="716879"/>
          </a:xfrm>
          <a:prstGeom prst="rect">
            <a:avLst/>
          </a:prstGeom>
          <a:solidFill>
            <a:schemeClr val="accent4">
              <a:lumMod val="60000"/>
              <a:lumOff val="40000"/>
            </a:schemeClr>
          </a:solidFill>
          <a:ln w="19050" cap="flat" cmpd="sng">
            <a:solidFill>
              <a:schemeClr val="dk1"/>
            </a:solidFill>
            <a:prstDash val="solid"/>
            <a:round/>
            <a:headEnd type="none" w="sm" len="sm"/>
            <a:tailEnd type="none" w="sm" len="sm"/>
          </a:ln>
        </p:spPr>
        <p:txBody>
          <a:bodyPr spcFirstLastPara="1" vert="horz" wrap="square" lIns="104497" tIns="104497" rIns="104497" bIns="104497" rtlCol="0" anchor="t" anchorCtr="0">
            <a:noAutofit/>
          </a:bodyPr>
          <a:lstStyle/>
          <a:p>
            <a:r>
              <a:rPr lang="en" sz="3200" b="1" dirty="0">
                <a:solidFill>
                  <a:schemeClr val="accent3"/>
                </a:solidFill>
                <a:latin typeface="+mn-lt"/>
              </a:rPr>
              <a:t> Implementation Consortium</a:t>
            </a:r>
            <a:r>
              <a:rPr lang="en" sz="3200" b="1" dirty="0">
                <a:solidFill>
                  <a:schemeClr val="accent3"/>
                </a:solidFill>
                <a:latin typeface="Gloucester MT Extra Condensed" panose="02030808020601010101" pitchFamily="18" charset="0"/>
              </a:rPr>
              <a:t>  </a:t>
            </a:r>
            <a:endParaRPr sz="3200" b="1" dirty="0">
              <a:solidFill>
                <a:schemeClr val="accent3"/>
              </a:solidFill>
              <a:latin typeface="Gloucester MT Extra Condensed" panose="02030808020601010101" pitchFamily="18" charset="0"/>
            </a:endParaRPr>
          </a:p>
        </p:txBody>
      </p:sp>
      <p:sp>
        <p:nvSpPr>
          <p:cNvPr id="87" name="Google Shape;87;p19"/>
          <p:cNvSpPr/>
          <p:nvPr/>
        </p:nvSpPr>
        <p:spPr>
          <a:xfrm>
            <a:off x="5089352" y="1249794"/>
            <a:ext cx="2086514" cy="600409"/>
          </a:xfrm>
          <a:prstGeom prst="rect">
            <a:avLst/>
          </a:prstGeom>
          <a:solidFill>
            <a:srgbClr val="085631"/>
          </a:solidFill>
          <a:ln>
            <a:noFill/>
          </a:ln>
        </p:spPr>
        <p:txBody>
          <a:bodyPr spcFirstLastPara="1" wrap="square" lIns="104497" tIns="104497" rIns="104497" bIns="104497" anchor="ctr" anchorCtr="0">
            <a:noAutofit/>
          </a:bodyPr>
          <a:lstStyle/>
          <a:p>
            <a:pPr algn="ctr"/>
            <a:r>
              <a:rPr lang="en" sz="1143">
                <a:solidFill>
                  <a:srgbClr val="FFFFFF"/>
                </a:solidFill>
                <a:latin typeface="Roboto"/>
                <a:ea typeface="Roboto"/>
                <a:cs typeface="Roboto"/>
                <a:sym typeface="Roboto"/>
              </a:rPr>
              <a:t>TO-45</a:t>
            </a:r>
            <a:endParaRPr sz="1143">
              <a:solidFill>
                <a:srgbClr val="FFFFFF"/>
              </a:solidFill>
              <a:latin typeface="Roboto"/>
              <a:ea typeface="Roboto"/>
              <a:cs typeface="Roboto"/>
              <a:sym typeface="Roboto"/>
            </a:endParaRPr>
          </a:p>
          <a:p>
            <a:pPr algn="ctr"/>
            <a:r>
              <a:rPr lang="en" sz="1143">
                <a:solidFill>
                  <a:srgbClr val="FFFFFF"/>
                </a:solidFill>
                <a:latin typeface="Roboto"/>
                <a:ea typeface="Roboto"/>
                <a:cs typeface="Roboto"/>
                <a:sym typeface="Roboto"/>
              </a:rPr>
              <a:t>FCDO, UKaid</a:t>
            </a:r>
            <a:endParaRPr sz="1143">
              <a:solidFill>
                <a:srgbClr val="FFFFFF"/>
              </a:solidFill>
              <a:latin typeface="Roboto"/>
              <a:ea typeface="Roboto"/>
              <a:cs typeface="Roboto"/>
              <a:sym typeface="Roboto"/>
            </a:endParaRPr>
          </a:p>
        </p:txBody>
      </p:sp>
      <p:sp>
        <p:nvSpPr>
          <p:cNvPr id="88" name="Google Shape;88;p19"/>
          <p:cNvSpPr/>
          <p:nvPr/>
        </p:nvSpPr>
        <p:spPr>
          <a:xfrm>
            <a:off x="1540229" y="2214412"/>
            <a:ext cx="2086514" cy="600409"/>
          </a:xfrm>
          <a:prstGeom prst="rect">
            <a:avLst/>
          </a:prstGeom>
          <a:solidFill>
            <a:srgbClr val="0B7743"/>
          </a:solidFill>
          <a:ln>
            <a:noFill/>
          </a:ln>
        </p:spPr>
        <p:txBody>
          <a:bodyPr spcFirstLastPara="1" wrap="square" lIns="104497" tIns="104497" rIns="104497" bIns="104497" anchor="ctr" anchorCtr="0">
            <a:noAutofit/>
          </a:bodyPr>
          <a:lstStyle/>
          <a:p>
            <a:pPr algn="ctr"/>
            <a:r>
              <a:rPr lang="en" sz="1143" dirty="0">
                <a:solidFill>
                  <a:srgbClr val="FFFFFF"/>
                </a:solidFill>
                <a:latin typeface="Roboto"/>
                <a:ea typeface="Roboto"/>
                <a:cs typeface="Roboto"/>
                <a:sym typeface="Roboto"/>
              </a:rPr>
              <a:t>Sense International</a:t>
            </a:r>
            <a:endParaRPr sz="1143" dirty="0">
              <a:solidFill>
                <a:srgbClr val="FFFFFF"/>
              </a:solidFill>
              <a:latin typeface="Roboto"/>
              <a:ea typeface="Roboto"/>
              <a:cs typeface="Roboto"/>
              <a:sym typeface="Roboto"/>
            </a:endParaRPr>
          </a:p>
        </p:txBody>
      </p:sp>
      <p:sp>
        <p:nvSpPr>
          <p:cNvPr id="89" name="Google Shape;89;p19"/>
          <p:cNvSpPr/>
          <p:nvPr/>
        </p:nvSpPr>
        <p:spPr>
          <a:xfrm>
            <a:off x="8478116" y="2214412"/>
            <a:ext cx="2086514" cy="600409"/>
          </a:xfrm>
          <a:prstGeom prst="rect">
            <a:avLst/>
          </a:prstGeom>
          <a:solidFill>
            <a:srgbClr val="0B7743"/>
          </a:solidFill>
          <a:ln>
            <a:noFill/>
          </a:ln>
        </p:spPr>
        <p:txBody>
          <a:bodyPr spcFirstLastPara="1" wrap="square" lIns="104497" tIns="104497" rIns="104497" bIns="104497" anchor="ctr" anchorCtr="0">
            <a:noAutofit/>
          </a:bodyPr>
          <a:lstStyle/>
          <a:p>
            <a:pPr algn="ctr"/>
            <a:r>
              <a:rPr lang="en" sz="1143">
                <a:solidFill>
                  <a:srgbClr val="FFFFFF"/>
                </a:solidFill>
                <a:latin typeface="Roboto"/>
                <a:ea typeface="Roboto"/>
                <a:cs typeface="Roboto"/>
                <a:sym typeface="Roboto"/>
              </a:rPr>
              <a:t>ADD</a:t>
            </a:r>
            <a:endParaRPr sz="2057">
              <a:solidFill>
                <a:srgbClr val="FFFFFF"/>
              </a:solidFill>
            </a:endParaRPr>
          </a:p>
        </p:txBody>
      </p:sp>
      <p:sp>
        <p:nvSpPr>
          <p:cNvPr id="90" name="Google Shape;90;p19"/>
          <p:cNvSpPr/>
          <p:nvPr/>
        </p:nvSpPr>
        <p:spPr>
          <a:xfrm>
            <a:off x="1574931" y="4655306"/>
            <a:ext cx="1104122" cy="504398"/>
          </a:xfrm>
          <a:prstGeom prst="rect">
            <a:avLst/>
          </a:prstGeom>
          <a:solidFill>
            <a:srgbClr val="0E9453"/>
          </a:solidFill>
          <a:ln>
            <a:noFill/>
          </a:ln>
        </p:spPr>
        <p:txBody>
          <a:bodyPr spcFirstLastPara="1" wrap="square" lIns="104497" tIns="104497" rIns="104497" bIns="104497" anchor="ctr" anchorCtr="0">
            <a:noAutofit/>
          </a:bodyPr>
          <a:lstStyle/>
          <a:p>
            <a:pPr algn="ctr"/>
            <a:r>
              <a:rPr lang="en" sz="1143">
                <a:solidFill>
                  <a:srgbClr val="FFFFFF"/>
                </a:solidFill>
                <a:latin typeface="Roboto"/>
                <a:ea typeface="Roboto"/>
                <a:cs typeface="Roboto"/>
                <a:sym typeface="Roboto"/>
              </a:rPr>
              <a:t>GBS, Tarash</a:t>
            </a:r>
            <a:endParaRPr sz="2057">
              <a:solidFill>
                <a:srgbClr val="FFFFFF"/>
              </a:solidFill>
            </a:endParaRPr>
          </a:p>
        </p:txBody>
      </p:sp>
      <p:sp>
        <p:nvSpPr>
          <p:cNvPr id="91" name="Google Shape;91;p19"/>
          <p:cNvSpPr/>
          <p:nvPr/>
        </p:nvSpPr>
        <p:spPr>
          <a:xfrm>
            <a:off x="5623146" y="4550342"/>
            <a:ext cx="2086514" cy="600409"/>
          </a:xfrm>
          <a:prstGeom prst="rect">
            <a:avLst/>
          </a:prstGeom>
          <a:solidFill>
            <a:srgbClr val="0E9453"/>
          </a:solidFill>
          <a:ln>
            <a:noFill/>
          </a:ln>
        </p:spPr>
        <p:txBody>
          <a:bodyPr spcFirstLastPara="1" wrap="square" lIns="104497" tIns="104497" rIns="104497" bIns="104497" anchor="ctr" anchorCtr="0">
            <a:noAutofit/>
          </a:bodyPr>
          <a:lstStyle/>
          <a:p>
            <a:pPr algn="ctr"/>
            <a:r>
              <a:rPr lang="en" sz="1143">
                <a:solidFill>
                  <a:srgbClr val="FFFFFF"/>
                </a:solidFill>
                <a:latin typeface="Roboto"/>
                <a:ea typeface="Roboto"/>
                <a:cs typeface="Roboto"/>
                <a:sym typeface="Roboto"/>
              </a:rPr>
              <a:t>Papri, Narsingdi</a:t>
            </a:r>
            <a:endParaRPr sz="2057">
              <a:solidFill>
                <a:srgbClr val="FFFFFF"/>
              </a:solidFill>
            </a:endParaRPr>
          </a:p>
        </p:txBody>
      </p:sp>
      <p:sp>
        <p:nvSpPr>
          <p:cNvPr id="92" name="Google Shape;92;p19"/>
          <p:cNvSpPr/>
          <p:nvPr/>
        </p:nvSpPr>
        <p:spPr>
          <a:xfrm>
            <a:off x="3180754" y="3347752"/>
            <a:ext cx="2086514" cy="600409"/>
          </a:xfrm>
          <a:prstGeom prst="rect">
            <a:avLst/>
          </a:prstGeom>
          <a:solidFill>
            <a:srgbClr val="0E9453"/>
          </a:solidFill>
          <a:ln>
            <a:noFill/>
          </a:ln>
        </p:spPr>
        <p:txBody>
          <a:bodyPr spcFirstLastPara="1" wrap="square" lIns="104497" tIns="104497" rIns="104497" bIns="104497" anchor="ctr" anchorCtr="0">
            <a:noAutofit/>
          </a:bodyPr>
          <a:lstStyle/>
          <a:p>
            <a:pPr algn="ctr"/>
            <a:r>
              <a:rPr lang="en" sz="1143" dirty="0">
                <a:solidFill>
                  <a:srgbClr val="FFFFFF"/>
                </a:solidFill>
                <a:latin typeface="Roboto"/>
                <a:ea typeface="Roboto"/>
                <a:cs typeface="Roboto"/>
                <a:sym typeface="Roboto"/>
              </a:rPr>
              <a:t>CDD</a:t>
            </a:r>
            <a:endParaRPr sz="2057" dirty="0">
              <a:solidFill>
                <a:srgbClr val="FFFFFF"/>
              </a:solidFill>
            </a:endParaRPr>
          </a:p>
        </p:txBody>
      </p:sp>
      <p:cxnSp>
        <p:nvCxnSpPr>
          <p:cNvPr id="93" name="Google Shape;93;p19"/>
          <p:cNvCxnSpPr>
            <a:endCxn id="89" idx="0"/>
          </p:cNvCxnSpPr>
          <p:nvPr/>
        </p:nvCxnSpPr>
        <p:spPr>
          <a:xfrm>
            <a:off x="6043443" y="2027302"/>
            <a:ext cx="3477930" cy="187110"/>
          </a:xfrm>
          <a:prstGeom prst="bentConnector2">
            <a:avLst/>
          </a:prstGeom>
          <a:noFill/>
          <a:ln w="9525" cap="flat" cmpd="sng">
            <a:solidFill>
              <a:srgbClr val="C2C2C2"/>
            </a:solidFill>
            <a:prstDash val="solid"/>
            <a:round/>
            <a:headEnd type="none" w="sm" len="sm"/>
            <a:tailEnd type="none" w="sm" len="sm"/>
          </a:ln>
        </p:spPr>
      </p:cxnSp>
      <p:cxnSp>
        <p:nvCxnSpPr>
          <p:cNvPr id="94" name="Google Shape;94;p19"/>
          <p:cNvCxnSpPr/>
          <p:nvPr/>
        </p:nvCxnSpPr>
        <p:spPr>
          <a:xfrm rot="-5400000">
            <a:off x="4160288" y="280487"/>
            <a:ext cx="359011" cy="3512615"/>
          </a:xfrm>
          <a:prstGeom prst="bentConnector3">
            <a:avLst>
              <a:gd name="adj1" fmla="val 49995"/>
            </a:avLst>
          </a:prstGeom>
          <a:noFill/>
          <a:ln w="19050" cap="flat" cmpd="sng">
            <a:solidFill>
              <a:schemeClr val="dk1"/>
            </a:solidFill>
            <a:prstDash val="solid"/>
            <a:round/>
            <a:headEnd type="none" w="sm" len="sm"/>
            <a:tailEnd type="none" w="sm" len="sm"/>
          </a:ln>
        </p:spPr>
      </p:cxnSp>
      <p:cxnSp>
        <p:nvCxnSpPr>
          <p:cNvPr id="95" name="Google Shape;95;p19"/>
          <p:cNvCxnSpPr>
            <a:cxnSpLocks/>
            <a:stCxn id="92" idx="0"/>
            <a:endCxn id="88" idx="2"/>
          </p:cNvCxnSpPr>
          <p:nvPr/>
        </p:nvCxnSpPr>
        <p:spPr>
          <a:xfrm rot="5400000" flipH="1">
            <a:off x="3137377" y="2261119"/>
            <a:ext cx="532858" cy="1640409"/>
          </a:xfrm>
          <a:prstGeom prst="bentConnector3">
            <a:avLst>
              <a:gd name="adj1" fmla="val 50007"/>
            </a:avLst>
          </a:prstGeom>
          <a:noFill/>
          <a:ln w="19050" cap="flat" cmpd="sng">
            <a:solidFill>
              <a:schemeClr val="dk1"/>
            </a:solidFill>
            <a:prstDash val="solid"/>
            <a:round/>
            <a:headEnd type="none" w="sm" len="sm"/>
            <a:tailEnd type="none" w="sm" len="sm"/>
          </a:ln>
        </p:spPr>
      </p:cxnSp>
      <p:sp>
        <p:nvSpPr>
          <p:cNvPr id="96" name="Google Shape;96;p19"/>
          <p:cNvSpPr/>
          <p:nvPr/>
        </p:nvSpPr>
        <p:spPr>
          <a:xfrm>
            <a:off x="3489362" y="4622801"/>
            <a:ext cx="1442216" cy="609580"/>
          </a:xfrm>
          <a:prstGeom prst="rect">
            <a:avLst/>
          </a:prstGeom>
          <a:solidFill>
            <a:srgbClr val="0E9453"/>
          </a:solidFill>
          <a:ln>
            <a:noFill/>
          </a:ln>
        </p:spPr>
        <p:txBody>
          <a:bodyPr spcFirstLastPara="1" wrap="square" lIns="104497" tIns="104497" rIns="104497" bIns="104497" anchor="ctr" anchorCtr="0">
            <a:noAutofit/>
          </a:bodyPr>
          <a:lstStyle/>
          <a:p>
            <a:pPr algn="ctr"/>
            <a:r>
              <a:rPr lang="en" sz="1143" dirty="0">
                <a:solidFill>
                  <a:srgbClr val="FFFFFF"/>
                </a:solidFill>
                <a:latin typeface="Roboto"/>
                <a:ea typeface="Roboto"/>
                <a:cs typeface="Roboto"/>
                <a:sym typeface="Roboto"/>
              </a:rPr>
              <a:t>KPUS, Sirajganj</a:t>
            </a:r>
            <a:endParaRPr sz="1143" dirty="0">
              <a:solidFill>
                <a:srgbClr val="FFFFFF"/>
              </a:solidFill>
              <a:latin typeface="Roboto"/>
              <a:ea typeface="Roboto"/>
              <a:cs typeface="Roboto"/>
              <a:sym typeface="Roboto"/>
            </a:endParaRPr>
          </a:p>
        </p:txBody>
      </p:sp>
      <p:cxnSp>
        <p:nvCxnSpPr>
          <p:cNvPr id="97" name="Google Shape;97;p19"/>
          <p:cNvCxnSpPr/>
          <p:nvPr/>
        </p:nvCxnSpPr>
        <p:spPr>
          <a:xfrm flipH="1">
            <a:off x="4229137" y="3918906"/>
            <a:ext cx="3772" cy="397758"/>
          </a:xfrm>
          <a:prstGeom prst="straightConnector1">
            <a:avLst/>
          </a:prstGeom>
          <a:noFill/>
          <a:ln w="19050" cap="flat" cmpd="sng">
            <a:solidFill>
              <a:schemeClr val="dk1"/>
            </a:solidFill>
            <a:prstDash val="solid"/>
            <a:round/>
            <a:headEnd type="none" w="med" len="med"/>
            <a:tailEnd type="none" w="med" len="med"/>
          </a:ln>
        </p:spPr>
      </p:cxnSp>
      <p:cxnSp>
        <p:nvCxnSpPr>
          <p:cNvPr id="98" name="Google Shape;98;p19"/>
          <p:cNvCxnSpPr>
            <a:cxnSpLocks/>
          </p:cNvCxnSpPr>
          <p:nvPr/>
        </p:nvCxnSpPr>
        <p:spPr>
          <a:xfrm flipH="1">
            <a:off x="2146636" y="4357330"/>
            <a:ext cx="2093373" cy="297976"/>
          </a:xfrm>
          <a:prstGeom prst="bentConnector2">
            <a:avLst/>
          </a:prstGeom>
          <a:noFill/>
          <a:ln w="19050" cap="flat" cmpd="sng">
            <a:solidFill>
              <a:schemeClr val="dk1"/>
            </a:solidFill>
            <a:prstDash val="solid"/>
            <a:round/>
            <a:headEnd type="none" w="med" len="med"/>
            <a:tailEnd type="none" w="med" len="med"/>
          </a:ln>
        </p:spPr>
      </p:cxnSp>
      <p:cxnSp>
        <p:nvCxnSpPr>
          <p:cNvPr id="99" name="Google Shape;99;p19"/>
          <p:cNvCxnSpPr>
            <a:cxnSpLocks/>
            <a:endCxn id="91" idx="0"/>
          </p:cNvCxnSpPr>
          <p:nvPr/>
        </p:nvCxnSpPr>
        <p:spPr>
          <a:xfrm>
            <a:off x="4231850" y="4357635"/>
            <a:ext cx="2434553" cy="192707"/>
          </a:xfrm>
          <a:prstGeom prst="bentConnector2">
            <a:avLst/>
          </a:prstGeom>
          <a:noFill/>
          <a:ln w="19050" cap="flat" cmpd="sng">
            <a:solidFill>
              <a:schemeClr val="dk1"/>
            </a:solidFill>
            <a:prstDash val="solid"/>
            <a:round/>
            <a:headEnd type="none" w="med" len="med"/>
            <a:tailEnd type="none" w="med" len="med"/>
          </a:ln>
        </p:spPr>
      </p:cxnSp>
      <p:cxnSp>
        <p:nvCxnSpPr>
          <p:cNvPr id="100" name="Google Shape;100;p19"/>
          <p:cNvCxnSpPr/>
          <p:nvPr/>
        </p:nvCxnSpPr>
        <p:spPr>
          <a:xfrm flipH="1">
            <a:off x="4220721" y="4380810"/>
            <a:ext cx="3290" cy="241991"/>
          </a:xfrm>
          <a:prstGeom prst="straightConnector1">
            <a:avLst/>
          </a:prstGeom>
          <a:noFill/>
          <a:ln w="19050" cap="flat" cmpd="sng">
            <a:solidFill>
              <a:schemeClr val="dk2"/>
            </a:solidFill>
            <a:prstDash val="solid"/>
            <a:round/>
            <a:headEnd type="none" w="med" len="med"/>
            <a:tailEnd type="none" w="med" len="med"/>
          </a:ln>
        </p:spPr>
      </p:cxnSp>
      <p:sp>
        <p:nvSpPr>
          <p:cNvPr id="101" name="Google Shape;101;p19"/>
          <p:cNvSpPr/>
          <p:nvPr/>
        </p:nvSpPr>
        <p:spPr>
          <a:xfrm>
            <a:off x="5067589" y="2219612"/>
            <a:ext cx="2086514" cy="600409"/>
          </a:xfrm>
          <a:prstGeom prst="rect">
            <a:avLst/>
          </a:prstGeom>
          <a:solidFill>
            <a:srgbClr val="0B7743"/>
          </a:solidFill>
          <a:ln>
            <a:noFill/>
          </a:ln>
        </p:spPr>
        <p:txBody>
          <a:bodyPr spcFirstLastPara="1" wrap="square" lIns="104497" tIns="104497" rIns="104497" bIns="104497" anchor="ctr" anchorCtr="0">
            <a:noAutofit/>
          </a:bodyPr>
          <a:lstStyle/>
          <a:p>
            <a:pPr algn="ctr"/>
            <a:r>
              <a:rPr lang="en" sz="1143">
                <a:solidFill>
                  <a:srgbClr val="FFFFFF"/>
                </a:solidFill>
                <a:latin typeface="Roboto"/>
                <a:ea typeface="Roboto"/>
                <a:cs typeface="Roboto"/>
                <a:sym typeface="Roboto"/>
              </a:rPr>
              <a:t>Sightsavers</a:t>
            </a:r>
            <a:endParaRPr sz="1143">
              <a:solidFill>
                <a:srgbClr val="FFFFFF"/>
              </a:solidFill>
              <a:latin typeface="Roboto"/>
              <a:ea typeface="Roboto"/>
              <a:cs typeface="Roboto"/>
              <a:sym typeface="Roboto"/>
            </a:endParaRPr>
          </a:p>
        </p:txBody>
      </p:sp>
      <p:cxnSp>
        <p:nvCxnSpPr>
          <p:cNvPr id="102" name="Google Shape;102;p19"/>
          <p:cNvCxnSpPr>
            <a:endCxn id="101" idx="0"/>
          </p:cNvCxnSpPr>
          <p:nvPr/>
        </p:nvCxnSpPr>
        <p:spPr>
          <a:xfrm>
            <a:off x="6098501" y="2047823"/>
            <a:ext cx="12345" cy="171789"/>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77530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3a2500e4d40_0_27"/>
          <p:cNvSpPr txBox="1">
            <a:spLocks noGrp="1"/>
          </p:cNvSpPr>
          <p:nvPr>
            <p:ph type="title"/>
          </p:nvPr>
        </p:nvSpPr>
        <p:spPr>
          <a:xfrm>
            <a:off x="762000" y="0"/>
            <a:ext cx="10515600" cy="589915"/>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dirty="0">
                <a:latin typeface="EB Garamond"/>
                <a:ea typeface="EB Garamond"/>
                <a:cs typeface="EB Garamond"/>
                <a:sym typeface="EB Garamond"/>
              </a:rPr>
              <a:t>Key Achievement and Good Practices </a:t>
            </a:r>
            <a:endParaRPr sz="3600" dirty="0">
              <a:latin typeface="EB Garamond"/>
              <a:ea typeface="EB Garamond"/>
              <a:cs typeface="EB Garamond"/>
              <a:sym typeface="EB Garamond"/>
            </a:endParaRPr>
          </a:p>
        </p:txBody>
      </p:sp>
      <p:sp>
        <p:nvSpPr>
          <p:cNvPr id="2" name="Text Placeholder 1"/>
          <p:cNvSpPr>
            <a:spLocks noGrp="1"/>
          </p:cNvSpPr>
          <p:nvPr>
            <p:ph type="body" idx="1"/>
          </p:nvPr>
        </p:nvSpPr>
        <p:spPr>
          <a:xfrm>
            <a:off x="762000" y="728344"/>
            <a:ext cx="5181600" cy="5835015"/>
          </a:xfrm>
        </p:spPr>
        <p:txBody>
          <a:bodyPr>
            <a:normAutofit/>
          </a:bodyPr>
          <a:lstStyle/>
          <a:p>
            <a:pPr marL="114300" indent="0">
              <a:buNone/>
            </a:pPr>
            <a:r>
              <a:rPr lang="en-US" sz="2000" b="1" dirty="0"/>
              <a:t>Key Achievements:</a:t>
            </a:r>
          </a:p>
          <a:p>
            <a:pPr>
              <a:buFont typeface="Wingdings" panose="05000000000000000000" pitchFamily="2" charset="2"/>
              <a:buChar char="Ø"/>
            </a:pPr>
            <a:r>
              <a:rPr lang="en-US" sz="2000" dirty="0"/>
              <a:t>Successful Policy Influence at </a:t>
            </a:r>
            <a:r>
              <a:rPr lang="en-US" sz="2000" dirty="0" err="1"/>
              <a:t>Upazila</a:t>
            </a:r>
            <a:r>
              <a:rPr lang="en-US" sz="2000" dirty="0"/>
              <a:t>, District &amp; National Levels</a:t>
            </a:r>
          </a:p>
          <a:p>
            <a:pPr>
              <a:buFont typeface="Wingdings" panose="05000000000000000000" pitchFamily="2" charset="2"/>
              <a:buChar char="Ø"/>
            </a:pPr>
            <a:r>
              <a:rPr lang="en-US" sz="2000" dirty="0"/>
              <a:t>Improved School Accessibility and Inclusive Learning Environments</a:t>
            </a:r>
          </a:p>
          <a:p>
            <a:pPr>
              <a:buFont typeface="Wingdings" panose="05000000000000000000" pitchFamily="2" charset="2"/>
              <a:buChar char="Ø"/>
            </a:pPr>
            <a:r>
              <a:rPr lang="en-US" sz="2000" dirty="0"/>
              <a:t>Strengthened Collaboration Between OPDs and Education Authorities</a:t>
            </a:r>
          </a:p>
          <a:p>
            <a:pPr>
              <a:buFont typeface="Wingdings" panose="05000000000000000000" pitchFamily="2" charset="2"/>
              <a:buChar char="Ø"/>
            </a:pPr>
            <a:r>
              <a:rPr lang="en-US" sz="2000" dirty="0"/>
              <a:t>Enhanced Capacity of OPD Members</a:t>
            </a:r>
          </a:p>
          <a:p>
            <a:pPr>
              <a:buFont typeface="Wingdings" panose="05000000000000000000" pitchFamily="2" charset="2"/>
              <a:buChar char="Ø"/>
            </a:pPr>
            <a:r>
              <a:rPr lang="en-US" sz="2000" dirty="0"/>
              <a:t>Enrollment Support for Children with Disabilities</a:t>
            </a:r>
          </a:p>
          <a:p>
            <a:pPr>
              <a:buFont typeface="Wingdings" panose="05000000000000000000" pitchFamily="2" charset="2"/>
              <a:buChar char="Ø"/>
            </a:pPr>
            <a:r>
              <a:rPr lang="en-US" sz="2000" dirty="0"/>
              <a:t>Strengthened Referral Linkages and Social Protection Access</a:t>
            </a:r>
          </a:p>
          <a:p>
            <a:pPr>
              <a:buFont typeface="Wingdings" panose="05000000000000000000" pitchFamily="2" charset="2"/>
              <a:buChar char="Ø"/>
            </a:pPr>
            <a:r>
              <a:rPr lang="en-US" sz="2000" dirty="0"/>
              <a:t>Joint Development of OPD Action Plans</a:t>
            </a:r>
          </a:p>
        </p:txBody>
      </p:sp>
      <p:sp>
        <p:nvSpPr>
          <p:cNvPr id="3" name="Text Placeholder 2"/>
          <p:cNvSpPr>
            <a:spLocks noGrp="1"/>
          </p:cNvSpPr>
          <p:nvPr>
            <p:ph type="body" idx="2"/>
          </p:nvPr>
        </p:nvSpPr>
        <p:spPr>
          <a:xfrm>
            <a:off x="6827520" y="728344"/>
            <a:ext cx="5181600" cy="5835014"/>
          </a:xfrm>
        </p:spPr>
        <p:txBody>
          <a:bodyPr>
            <a:normAutofit lnSpcReduction="10000"/>
          </a:bodyPr>
          <a:lstStyle/>
          <a:p>
            <a:pPr marL="114300" indent="0">
              <a:buNone/>
            </a:pPr>
            <a:r>
              <a:rPr lang="en-US" sz="2000" b="1" dirty="0"/>
              <a:t>Good Practices:</a:t>
            </a:r>
          </a:p>
          <a:p>
            <a:pPr>
              <a:buFont typeface="Wingdings" panose="05000000000000000000" pitchFamily="2" charset="2"/>
              <a:buChar char="Ø"/>
            </a:pPr>
            <a:r>
              <a:rPr lang="en-US" sz="2000" dirty="0"/>
              <a:t>System-Strengthening Approach for School Accessibility</a:t>
            </a:r>
          </a:p>
          <a:p>
            <a:pPr>
              <a:buFont typeface="Wingdings" panose="05000000000000000000" pitchFamily="2" charset="2"/>
              <a:buChar char="Ø"/>
            </a:pPr>
            <a:r>
              <a:rPr lang="en-US" sz="2000" dirty="0"/>
              <a:t>Meaningful OPD engagement for sustainable quality education</a:t>
            </a:r>
          </a:p>
          <a:p>
            <a:pPr>
              <a:buFont typeface="Wingdings" panose="05000000000000000000" pitchFamily="2" charset="2"/>
              <a:buChar char="Ø"/>
            </a:pPr>
            <a:r>
              <a:rPr lang="en-US" sz="2000" dirty="0"/>
              <a:t>Local Resource Mobilization Using SLIP Funds</a:t>
            </a:r>
          </a:p>
          <a:p>
            <a:pPr>
              <a:buFont typeface="Wingdings" panose="05000000000000000000" pitchFamily="2" charset="2"/>
              <a:buChar char="Ø"/>
            </a:pPr>
            <a:r>
              <a:rPr lang="en-US" sz="2000" dirty="0"/>
              <a:t>OPD Capacity Development as a Core Strategy</a:t>
            </a:r>
          </a:p>
          <a:p>
            <a:pPr>
              <a:buFont typeface="Wingdings" panose="05000000000000000000" pitchFamily="2" charset="2"/>
              <a:buChar char="Ø"/>
            </a:pPr>
            <a:r>
              <a:rPr lang="en-US" sz="2000" dirty="0"/>
              <a:t>Community Awareness and Peer Motivation</a:t>
            </a:r>
          </a:p>
          <a:p>
            <a:pPr>
              <a:buFont typeface="Wingdings" panose="05000000000000000000" pitchFamily="2" charset="2"/>
              <a:buChar char="Ø"/>
            </a:pPr>
            <a:r>
              <a:rPr lang="en-US" sz="2000" dirty="0"/>
              <a:t>Home-Based and School-Based Support Collaboration</a:t>
            </a:r>
          </a:p>
          <a:p>
            <a:pPr>
              <a:buFont typeface="Wingdings" panose="05000000000000000000" pitchFamily="2" charset="2"/>
              <a:buChar char="Ø"/>
            </a:pPr>
            <a:r>
              <a:rPr lang="en-US" sz="2000" dirty="0"/>
              <a:t>Partnership With Local Service Providers</a:t>
            </a:r>
          </a:p>
          <a:p>
            <a:pPr>
              <a:buFont typeface="Wingdings" panose="05000000000000000000" pitchFamily="2" charset="2"/>
              <a:buChar char="Ø"/>
            </a:pPr>
            <a:r>
              <a:rPr lang="en-US" sz="2000" dirty="0"/>
              <a:t>Joint OPD–Government Advocacy Model</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541</TotalTime>
  <Words>866</Words>
  <Application>Microsoft Office PowerPoint</Application>
  <PresentationFormat>Widescreen</PresentationFormat>
  <Paragraphs>133</Paragraphs>
  <Slides>14</Slides>
  <Notes>8</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9" baseType="lpstr">
      <vt:lpstr>Gloucester MT Extra Condensed</vt:lpstr>
      <vt:lpstr>EB Garamond</vt:lpstr>
      <vt:lpstr>Arial</vt:lpstr>
      <vt:lpstr>Palatino Linotype</vt:lpstr>
      <vt:lpstr>Wingdings</vt:lpstr>
      <vt:lpstr>Bahnschrift SemiBold SemiConden</vt:lpstr>
      <vt:lpstr>Times New Roman</vt:lpstr>
      <vt:lpstr>Arial Black</vt:lpstr>
      <vt:lpstr>Bahnschrift Light Condensed</vt:lpstr>
      <vt:lpstr>Play</vt:lpstr>
      <vt:lpstr>Bahnschrift Light SemiCondensed</vt:lpstr>
      <vt:lpstr>Bahnschrift Condensed</vt:lpstr>
      <vt:lpstr>Roboto</vt:lpstr>
      <vt:lpstr>Office Theme</vt:lpstr>
      <vt:lpstr>think-cell Slide</vt:lpstr>
      <vt:lpstr>National Symposium in observance of The International Day of Persons with Disabilities</vt:lpstr>
      <vt:lpstr>Organizational Overview </vt:lpstr>
      <vt:lpstr>Major Ongoing Initiatives/Projects </vt:lpstr>
      <vt:lpstr>Working Approaches and Strategies</vt:lpstr>
      <vt:lpstr>Geographical Coverage </vt:lpstr>
      <vt:lpstr>PowerPoint Presentation</vt:lpstr>
      <vt:lpstr>PowerPoint Presentation</vt:lpstr>
      <vt:lpstr> Implementation Consortium  </vt:lpstr>
      <vt:lpstr>Key Achievement and Good Practices </vt:lpstr>
      <vt:lpstr>Challenges and Lessons Learned </vt:lpstr>
      <vt:lpstr>Collaboration and Partnership </vt:lpstr>
      <vt:lpstr>PowerPoint Presentation</vt:lpstr>
      <vt:lpstr>Way Forward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Symposium in observance of The International Day of Persons with Disabilities</dc:title>
  <dc:creator>Arju Afrin Kathy</dc:creator>
  <cp:lastModifiedBy>Md Jahangir Alam CDD Bangladesh</cp:lastModifiedBy>
  <cp:revision>84</cp:revision>
  <dcterms:created xsi:type="dcterms:W3CDTF">2025-11-10T10:47:37Z</dcterms:created>
  <dcterms:modified xsi:type="dcterms:W3CDTF">2025-12-01T02:00:32Z</dcterms:modified>
</cp:coreProperties>
</file>