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71" r:id="rId7"/>
    <p:sldId id="268" r:id="rId8"/>
    <p:sldId id="269" r:id="rId9"/>
    <p:sldId id="270" r:id="rId10"/>
  </p:sldIdLst>
  <p:sldSz cx="12192000" cy="6858000"/>
  <p:notesSz cx="6858000" cy="9144000"/>
  <p:embeddedFontLst>
    <p:embeddedFont>
      <p:font typeface="EB Garamond" panose="00000500000000000000" pitchFamily="2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Play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5U7St01Xk72C7xmsQ9CdpO/7E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2500e4d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2500e4d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2500e4d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2500e4d4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2500e4d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a2500e4d4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2500e4d4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2500e4d4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2500e4d4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2500e4d4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2500e4d4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a2500e4d4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2500e4d4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2500e4d4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66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tiff"/><Relationship Id="rId39" Type="http://schemas.openxmlformats.org/officeDocument/2006/relationships/image" Target="../media/image47.jpe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jpeg"/><Relationship Id="rId47" Type="http://schemas.openxmlformats.org/officeDocument/2006/relationships/image" Target="../media/image55.jpeg"/><Relationship Id="rId7" Type="http://schemas.openxmlformats.org/officeDocument/2006/relationships/image" Target="../media/image15.png"/><Relationship Id="rId2" Type="http://schemas.openxmlformats.org/officeDocument/2006/relationships/image" Target="../media/image10.tiff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tiff"/><Relationship Id="rId24" Type="http://schemas.openxmlformats.org/officeDocument/2006/relationships/image" Target="../media/image32.png"/><Relationship Id="rId32" Type="http://schemas.openxmlformats.org/officeDocument/2006/relationships/image" Target="../media/image40.tiff"/><Relationship Id="rId37" Type="http://schemas.openxmlformats.org/officeDocument/2006/relationships/image" Target="../media/image45.tiff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image" Target="../media/image23.tiff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svg"/><Relationship Id="rId49" Type="http://schemas.openxmlformats.org/officeDocument/2006/relationships/image" Target="../media/image57.png"/><Relationship Id="rId10" Type="http://schemas.openxmlformats.org/officeDocument/2006/relationships/image" Target="../media/image18.png"/><Relationship Id="rId19" Type="http://schemas.openxmlformats.org/officeDocument/2006/relationships/image" Target="../media/image27.tiff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jp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jpeg"/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tif"/><Relationship Id="rId33" Type="http://schemas.openxmlformats.org/officeDocument/2006/relationships/image" Target="../media/image41.png"/><Relationship Id="rId38" Type="http://schemas.openxmlformats.org/officeDocument/2006/relationships/image" Target="../media/image46.tiff"/><Relationship Id="rId46" Type="http://schemas.openxmlformats.org/officeDocument/2006/relationships/image" Target="../media/image54.jpeg"/><Relationship Id="rId20" Type="http://schemas.openxmlformats.org/officeDocument/2006/relationships/image" Target="../media/image28.jpe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jpeg"/><Relationship Id="rId1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2500e4d4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Organizational Overview 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" name="Google Shape;100;g3a2500e4d40_0_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69709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85750" indent="-285750" algn="just">
              <a:buClr>
                <a:srgbClr val="B3345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"/>
                <a:ea typeface="EB Garamond" panose="020B0604020202020204" charset="0"/>
                <a:cs typeface="EB Garamond" panose="020B0604020202020204" charset="0"/>
              </a:rPr>
              <a:t>BBDN was established as a non-profit trust by the Bangladesh Employers' Federation (BEF) in 2016, with support from the International </a:t>
            </a:r>
            <a:r>
              <a:rPr lang="en-US" sz="4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 "/>
                <a:ea typeface="EB Garamond" panose="020B0604020202020204" charset="0"/>
                <a:cs typeface="EB Garamond" panose="020B0604020202020204" charset="0"/>
              </a:rPr>
              <a:t>Labour</a:t>
            </a:r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"/>
                <a:ea typeface="EB Garamond" panose="020B0604020202020204" charset="0"/>
                <a:cs typeface="EB Garamond" panose="020B0604020202020204" charset="0"/>
              </a:rPr>
              <a:t> Organization (ILO) and was registered as an NGO in 2023. </a:t>
            </a:r>
          </a:p>
          <a:p>
            <a:pPr marL="285750" indent="-285750" algn="just">
              <a:buClr>
                <a:srgbClr val="B3345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"/>
                <a:ea typeface="EB Garamond" panose="020B0604020202020204" charset="0"/>
                <a:cs typeface="EB Garamond" panose="020B0604020202020204" charset="0"/>
              </a:rPr>
              <a:t>Only national business and disability network with membership of employers and employers' associations, local / international disability &amp; mainstream NGOs, civil society organizations, organization of persons with disabilities (OPDs) and support of development partners.</a:t>
            </a:r>
          </a:p>
          <a:p>
            <a:pPr marL="285750" indent="-285750" algn="just">
              <a:buClr>
                <a:srgbClr val="B3345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"/>
                <a:ea typeface="EB Garamond" panose="020B0604020202020204" charset="0"/>
                <a:cs typeface="EB Garamond" panose="020B0604020202020204" charset="0"/>
              </a:rPr>
              <a:t>BBDN serves as a bridge between employers and job seekers with disabilities, strengthening employers’ disability confidence, improving candidates’ job readiness, and enabling better matching, while advancing the broader agenda of inclusive employment.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2500e4d40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Focus and Thematic Areas  </a:t>
            </a:r>
          </a:p>
        </p:txBody>
      </p:sp>
      <p:sp>
        <p:nvSpPr>
          <p:cNvPr id="106" name="Google Shape;106;g3a2500e4d40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31080" cy="15393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US" sz="2600" dirty="0">
                <a:solidFill>
                  <a:schemeClr val="tx1"/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To facilitate a disability-inclusive workforce in Bangladesh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01028" y="2595308"/>
            <a:ext cx="4432148" cy="4007737"/>
            <a:chOff x="6829545" y="2067120"/>
            <a:chExt cx="4432148" cy="40077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7CB081-EBCA-4EC9-E312-A29B1B99E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9545" y="2067120"/>
              <a:ext cx="2124200" cy="2124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059573F-9DAB-5BB8-5EDF-3A1590B3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7493" y="2067120"/>
              <a:ext cx="2124200" cy="2124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86AC8F-9418-6B80-BC67-2ADFAE529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19" y="3950657"/>
              <a:ext cx="2124200" cy="2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14D92D-3438-A710-9C7A-B38B7AFF529E}"/>
              </a:ext>
            </a:extLst>
          </p:cNvPr>
          <p:cNvSpPr txBox="1"/>
          <p:nvPr/>
        </p:nvSpPr>
        <p:spPr>
          <a:xfrm>
            <a:off x="7144768" y="1986263"/>
            <a:ext cx="33284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Thematic Areas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E9343D-55AA-4973-5301-BEB754EC2628}"/>
              </a:ext>
            </a:extLst>
          </p:cNvPr>
          <p:cNvGrpSpPr/>
          <p:nvPr/>
        </p:nvGrpSpPr>
        <p:grpSpPr>
          <a:xfrm>
            <a:off x="1417776" y="3657408"/>
            <a:ext cx="2826774" cy="2641726"/>
            <a:chOff x="646633" y="4284993"/>
            <a:chExt cx="1991094" cy="1973579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069334A-11A1-5802-C37B-D5BCD391F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6633" y="4284993"/>
              <a:ext cx="1149894" cy="114989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9D5438C-5415-B90C-6BDD-F769E4940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16898" y="4714058"/>
              <a:ext cx="720829" cy="720829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64E5568-E8DA-E234-1C72-DFDBD32E7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5698" y="5537743"/>
              <a:ext cx="720829" cy="7208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2500e4d40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Geographical Coverage 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2" name="Google Shape;112;g3a2500e4d40_0_10"/>
          <p:cNvSpPr txBox="1">
            <a:spLocks noGrp="1"/>
          </p:cNvSpPr>
          <p:nvPr>
            <p:ph type="body" idx="1"/>
          </p:nvPr>
        </p:nvSpPr>
        <p:spPr>
          <a:xfrm>
            <a:off x="975360" y="1801241"/>
            <a:ext cx="10378440" cy="134429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US" sz="2600" dirty="0">
                <a:latin typeface="Nunito "/>
                <a:ea typeface="EB Garamond" panose="020B0604020202020204" charset="0"/>
                <a:cs typeface="Nunito" panose="020B0604020202020204" charset="0"/>
              </a:rPr>
              <a:t>BBDN operates from Dhaka, with countrywide reach through our resource members.</a:t>
            </a:r>
            <a:endParaRPr sz="2600" dirty="0">
              <a:latin typeface="Nunito "/>
              <a:ea typeface="EB Garamond" panose="020B0604020202020204" charset="0"/>
              <a:cs typeface="Nunito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2500e4d40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Major Ongoing Initiatives/Projects 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g3a2500e4d40_0_22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50323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600" dirty="0">
                <a:latin typeface="Nunito "/>
                <a:ea typeface="EB Garamond" panose="020B0604020202020204" charset="0"/>
                <a:cs typeface="Nunito" panose="020B0604020202020204" charset="0"/>
              </a:rPr>
              <a:t>Promoting Gender Responsive Enterprise Development and TVET Systems (</a:t>
            </a:r>
            <a:r>
              <a:rPr lang="en-US" sz="2600" dirty="0" err="1">
                <a:latin typeface="Nunito "/>
                <a:ea typeface="EB Garamond" panose="020B0604020202020204" charset="0"/>
                <a:cs typeface="Nunito" panose="020B0604020202020204" charset="0"/>
              </a:rPr>
              <a:t>ProGRESS</a:t>
            </a:r>
            <a:r>
              <a:rPr lang="en-US" sz="2600" dirty="0">
                <a:latin typeface="Nunito "/>
                <a:ea typeface="EB Garamond" panose="020B0604020202020204" charset="0"/>
                <a:cs typeface="Nunito" panose="020B0604020202020204" charset="0"/>
              </a:rPr>
              <a:t>), Funded by ILO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Skills and Employment ; Policy Advocacy ; Entrepreneurship Development</a:t>
            </a:r>
          </a:p>
          <a:p>
            <a:pPr lvl="1"/>
            <a:endParaRPr lang="en-US" sz="100" dirty="0">
              <a:solidFill>
                <a:schemeClr val="tx1"/>
              </a:solidFill>
              <a:latin typeface="Nunito "/>
              <a:ea typeface="EB Garamond" panose="020B0604020202020204" charset="0"/>
              <a:cs typeface="Nunito" panose="020B0604020202020204" charset="0"/>
            </a:endParaRPr>
          </a:p>
          <a:p>
            <a:r>
              <a:rPr lang="en-US" sz="2600" dirty="0">
                <a:latin typeface="Nunito "/>
                <a:ea typeface="EB Garamond" panose="020B0604020202020204" charset="0"/>
                <a:cs typeface="Nunito" panose="020B0604020202020204" charset="0"/>
              </a:rPr>
              <a:t>Social Protection for Workers in the Textile and Leather Sector funded by GIZ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Capacity building of factory management on Return to Work and Occupational Disease and Occupational Medicine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Dialogue to facilitate policy and legal changes </a:t>
            </a:r>
          </a:p>
          <a:p>
            <a:pPr marL="571500" lvl="1" indent="0">
              <a:buNone/>
            </a:pPr>
            <a:endParaRPr lang="en-US" sz="100" dirty="0">
              <a:solidFill>
                <a:schemeClr val="tx1"/>
              </a:solidFill>
              <a:latin typeface="Nunito "/>
              <a:ea typeface="EB Garamond" panose="020B0604020202020204" charset="0"/>
              <a:cs typeface="Nunito" panose="020B060402020202020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BRAC Bank </a:t>
            </a:r>
            <a:r>
              <a:rPr lang="en-US" sz="2600" dirty="0" err="1">
                <a:solidFill>
                  <a:schemeClr val="tx1"/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Aporajeyo</a:t>
            </a:r>
            <a:r>
              <a:rPr lang="en-US" sz="2600" dirty="0">
                <a:solidFill>
                  <a:schemeClr val="tx1"/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 Ami Initiative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Nunito "/>
                <a:ea typeface="EB Garamond" panose="020B0604020202020204" charset="0"/>
                <a:cs typeface="Nunito" panose="020B0604020202020204" charset="0"/>
              </a:rPr>
              <a:t>Skill building business compact model; national conference, job fairs, and disability sensitization of BRAC Bank employees</a:t>
            </a:r>
            <a:endParaRPr sz="2000" dirty="0">
              <a:solidFill>
                <a:schemeClr val="tx1"/>
              </a:solidFill>
              <a:latin typeface="Nunito "/>
              <a:ea typeface="EB Garamond" panose="020B0604020202020204" charset="0"/>
              <a:cs typeface="Nunito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2500e4d40_0_2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Key Achievement and Good Practices 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4" name="Google Shape;124;g3a2500e4d40_0_27"/>
          <p:cNvSpPr txBox="1">
            <a:spLocks noGrp="1"/>
          </p:cNvSpPr>
          <p:nvPr>
            <p:ph type="body" idx="1"/>
          </p:nvPr>
        </p:nvSpPr>
        <p:spPr>
          <a:xfrm>
            <a:off x="676656" y="914400"/>
            <a:ext cx="11045952" cy="57790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sz="2000" dirty="0"/>
              <a:t>800+ persons with disabilities, including women and girls, placed in jobs</a:t>
            </a:r>
          </a:p>
          <a:p>
            <a:pPr indent="-457200"/>
            <a:r>
              <a:rPr lang="en-US" sz="2000" dirty="0"/>
              <a:t>540 trainees trained and mobilized across multiple trades and projects over the past five years.</a:t>
            </a:r>
          </a:p>
          <a:p>
            <a:pPr indent="-457200"/>
            <a:r>
              <a:rPr lang="en-US" sz="2000" dirty="0"/>
              <a:t>1,250 corporate and TVET professionals sensitized on disability inclusion using an intersectional lens.</a:t>
            </a:r>
          </a:p>
          <a:p>
            <a:pPr indent="-457200"/>
            <a:r>
              <a:rPr lang="en-US" sz="2000" dirty="0"/>
              <a:t>Advocacy leading to the introduction of a tax rebate proposal to encourage disability-inclusive workplaces.</a:t>
            </a:r>
          </a:p>
          <a:p>
            <a:pPr indent="-457200"/>
            <a:r>
              <a:rPr lang="en-US" sz="2000" dirty="0"/>
              <a:t>Institutional partnerships formalized through </a:t>
            </a:r>
            <a:r>
              <a:rPr lang="en-US" sz="2000" dirty="0" err="1"/>
              <a:t>MoUs</a:t>
            </a:r>
            <a:r>
              <a:rPr lang="en-US" sz="2000" dirty="0"/>
              <a:t> between OPDs and TVET institutes in 10 districts</a:t>
            </a:r>
          </a:p>
          <a:p>
            <a:pPr indent="-457200"/>
            <a:r>
              <a:rPr lang="en-US" sz="2000" dirty="0">
                <a:solidFill>
                  <a:schemeClr val="tx1"/>
                </a:solidFill>
              </a:rPr>
              <a:t>Supported 115 factories to establish Return-to-Work (RTW) systems and t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rained 103 healthcare professionals on Occupational Health and Occupational Medicine.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Advocacy efforts contributed to amending BLA Schedule 1 &amp; 3, improving provisions on disability compensation and occupational diseases. (Ref: Bangladesh </a:t>
            </a:r>
            <a:r>
              <a:rPr lang="en-US" sz="2000" dirty="0" err="1">
                <a:solidFill>
                  <a:schemeClr val="tx1"/>
                </a:solidFill>
              </a:rPr>
              <a:t>Labour</a:t>
            </a:r>
            <a:r>
              <a:rPr lang="en-US" sz="2000" dirty="0">
                <a:solidFill>
                  <a:schemeClr val="tx1"/>
                </a:solidFill>
              </a:rPr>
              <a:t> Ordinance, 2025 )</a:t>
            </a:r>
          </a:p>
          <a:p>
            <a:pPr indent="-457200"/>
            <a:r>
              <a:rPr lang="en-US" sz="2000" dirty="0"/>
              <a:t>A cross-sector platform established, bringing together employers, I/NGOs, and OPDs to share experiences, challenges, and best practices.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FA30FC-F680-033D-7BB6-11EA8DBE5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2810" y="932770"/>
            <a:ext cx="5703190" cy="51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1800" b="1" dirty="0">
                <a:latin typeface="Nunito" pitchFamily="2" charset="0"/>
              </a:rPr>
              <a:t>Challenges</a:t>
            </a:r>
          </a:p>
          <a:p>
            <a:pPr>
              <a:lnSpc>
                <a:spcPct val="100000"/>
              </a:lnSpc>
            </a:pPr>
            <a:endParaRPr lang="en-US" sz="200" dirty="0">
              <a:latin typeface="Nunito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Nunito" pitchFamily="2" charset="0"/>
              </a:rPr>
              <a:t>Weak coordination between OPDs, TVET institutes, and business associations limits effective skills and employment pathways.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Nunito" pitchFamily="2" charset="0"/>
              </a:rPr>
              <a:t>TVET institutes lack clear inclusion targets, dedicated budgets, and consistent data collection directly from persons with disabilities.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Nunito" pitchFamily="2" charset="0"/>
              </a:rPr>
              <a:t>Persons with disabilities interested in self-employment face limited tailored support and resources.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Nunito" pitchFamily="2" charset="0"/>
              </a:rPr>
              <a:t>There is no provision for return-to-work, meaning employers are not obligated to rehire workers who leave due to disability or illness under current BLA 2006.</a:t>
            </a:r>
          </a:p>
          <a:p>
            <a:endParaRPr lang="en-US" sz="2000" dirty="0"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3F698-E488-8967-41D7-972A8E73F915}"/>
              </a:ext>
            </a:extLst>
          </p:cNvPr>
          <p:cNvSpPr txBox="1"/>
          <p:nvPr/>
        </p:nvSpPr>
        <p:spPr>
          <a:xfrm>
            <a:off x="6096000" y="1067031"/>
            <a:ext cx="57031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Nunito" pitchFamily="2" charset="0"/>
              </a:rPr>
              <a:t>Lesson learned: </a:t>
            </a:r>
          </a:p>
          <a:p>
            <a:endParaRPr lang="en-US" sz="1800" b="1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Nunito" pitchFamily="2" charset="0"/>
              </a:rPr>
              <a:t>Within any organization, a committed disability champion drives the strongest outcomes—shaping leadership attitudes, motivating management, and influencing policies toward meaningful inclusion.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Nunito" pitchFamily="2" charset="0"/>
              </a:rPr>
              <a:t>Private-sector engagement is most effective when employers co-create solutions and view disability inclusion as a competitive advantage rather than a charitable gesture.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Nunito" pitchFamily="2" charset="0"/>
              </a:rPr>
              <a:t>Proactive TVET institutions with sector-specific expertise are better equipped to deliver skills development that leads to real job security.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357C92B-051F-4127-A536-C6D3CC204ED3}"/>
              </a:ext>
            </a:extLst>
          </p:cNvPr>
          <p:cNvGrpSpPr/>
          <p:nvPr/>
        </p:nvGrpSpPr>
        <p:grpSpPr>
          <a:xfrm>
            <a:off x="6140047" y="1814844"/>
            <a:ext cx="99885" cy="5031495"/>
            <a:chOff x="5055110" y="1823985"/>
            <a:chExt cx="99885" cy="5031495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05DE486-0A3B-42CD-A88D-2F21269C5B5E}"/>
                </a:ext>
              </a:extLst>
            </p:cNvPr>
            <p:cNvSpPr/>
            <p:nvPr/>
          </p:nvSpPr>
          <p:spPr>
            <a:xfrm>
              <a:off x="5105052" y="1873928"/>
              <a:ext cx="6297" cy="4981552"/>
            </a:xfrm>
            <a:custGeom>
              <a:avLst/>
              <a:gdLst>
                <a:gd name="connsiteX0" fmla="*/ 0 w 6297"/>
                <a:gd name="connsiteY0" fmla="*/ 0 h 4981552"/>
                <a:gd name="connsiteX1" fmla="*/ 0 w 6297"/>
                <a:gd name="connsiteY1" fmla="*/ 4981552 h 498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7" h="4981552">
                  <a:moveTo>
                    <a:pt x="0" y="0"/>
                  </a:moveTo>
                  <a:lnTo>
                    <a:pt x="0" y="4981552"/>
                  </a:lnTo>
                </a:path>
              </a:pathLst>
            </a:custGeom>
            <a:ln w="12592" cap="flat">
              <a:solidFill>
                <a:srgbClr val="58595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8E44F15-59DE-44C3-8179-25CA87594EFF}"/>
                </a:ext>
              </a:extLst>
            </p:cNvPr>
            <p:cNvSpPr/>
            <p:nvPr/>
          </p:nvSpPr>
          <p:spPr>
            <a:xfrm>
              <a:off x="5055110" y="1823985"/>
              <a:ext cx="99885" cy="99885"/>
            </a:xfrm>
            <a:custGeom>
              <a:avLst/>
              <a:gdLst>
                <a:gd name="connsiteX0" fmla="*/ 99885 w 99885"/>
                <a:gd name="connsiteY0" fmla="*/ 49943 h 99885"/>
                <a:gd name="connsiteX1" fmla="*/ 49943 w 99885"/>
                <a:gd name="connsiteY1" fmla="*/ 99885 h 99885"/>
                <a:gd name="connsiteX2" fmla="*/ 0 w 99885"/>
                <a:gd name="connsiteY2" fmla="*/ 49943 h 99885"/>
                <a:gd name="connsiteX3" fmla="*/ 49943 w 99885"/>
                <a:gd name="connsiteY3" fmla="*/ 0 h 99885"/>
                <a:gd name="connsiteX4" fmla="*/ 99885 w 99885"/>
                <a:gd name="connsiteY4" fmla="*/ 49943 h 9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5" h="99885">
                  <a:moveTo>
                    <a:pt x="99885" y="49943"/>
                  </a:moveTo>
                  <a:cubicBezTo>
                    <a:pt x="99885" y="77525"/>
                    <a:pt x="77525" y="99885"/>
                    <a:pt x="49943" y="99885"/>
                  </a:cubicBezTo>
                  <a:cubicBezTo>
                    <a:pt x="22360" y="99885"/>
                    <a:pt x="0" y="77525"/>
                    <a:pt x="0" y="49943"/>
                  </a:cubicBezTo>
                  <a:cubicBezTo>
                    <a:pt x="0" y="22360"/>
                    <a:pt x="22360" y="0"/>
                    <a:pt x="49943" y="0"/>
                  </a:cubicBezTo>
                  <a:cubicBezTo>
                    <a:pt x="77525" y="0"/>
                    <a:pt x="99885" y="22360"/>
                    <a:pt x="99885" y="49943"/>
                  </a:cubicBezTo>
                  <a:close/>
                </a:path>
              </a:pathLst>
            </a:custGeom>
            <a:solidFill>
              <a:srgbClr val="B33455"/>
            </a:solidFill>
            <a:ln w="6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E77684C-F4FF-4AA8-B9A1-0EE07515BF5A}"/>
              </a:ext>
            </a:extLst>
          </p:cNvPr>
          <p:cNvGrpSpPr/>
          <p:nvPr/>
        </p:nvGrpSpPr>
        <p:grpSpPr>
          <a:xfrm>
            <a:off x="8509215" y="1812321"/>
            <a:ext cx="99885" cy="5031495"/>
            <a:chOff x="8256673" y="1823985"/>
            <a:chExt cx="99885" cy="5031495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53FB844-501F-4623-BCA3-D9614808EB43}"/>
                </a:ext>
              </a:extLst>
            </p:cNvPr>
            <p:cNvSpPr/>
            <p:nvPr/>
          </p:nvSpPr>
          <p:spPr>
            <a:xfrm>
              <a:off x="8306616" y="1873928"/>
              <a:ext cx="6297" cy="4981552"/>
            </a:xfrm>
            <a:custGeom>
              <a:avLst/>
              <a:gdLst>
                <a:gd name="connsiteX0" fmla="*/ 0 w 6297"/>
                <a:gd name="connsiteY0" fmla="*/ 0 h 4981552"/>
                <a:gd name="connsiteX1" fmla="*/ 0 w 6297"/>
                <a:gd name="connsiteY1" fmla="*/ 4981552 h 498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7" h="4981552">
                  <a:moveTo>
                    <a:pt x="0" y="0"/>
                  </a:moveTo>
                  <a:lnTo>
                    <a:pt x="0" y="4981552"/>
                  </a:lnTo>
                </a:path>
              </a:pathLst>
            </a:custGeom>
            <a:ln w="12592" cap="flat">
              <a:solidFill>
                <a:srgbClr val="58595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D895180-EC7F-4E9C-AED4-AE1D765BEA82}"/>
                </a:ext>
              </a:extLst>
            </p:cNvPr>
            <p:cNvSpPr/>
            <p:nvPr/>
          </p:nvSpPr>
          <p:spPr>
            <a:xfrm>
              <a:off x="8256673" y="1823985"/>
              <a:ext cx="99885" cy="99885"/>
            </a:xfrm>
            <a:custGeom>
              <a:avLst/>
              <a:gdLst>
                <a:gd name="connsiteX0" fmla="*/ 99886 w 99885"/>
                <a:gd name="connsiteY0" fmla="*/ 49943 h 99885"/>
                <a:gd name="connsiteX1" fmla="*/ 49942 w 99885"/>
                <a:gd name="connsiteY1" fmla="*/ 99885 h 99885"/>
                <a:gd name="connsiteX2" fmla="*/ -1 w 99885"/>
                <a:gd name="connsiteY2" fmla="*/ 49943 h 99885"/>
                <a:gd name="connsiteX3" fmla="*/ 49942 w 99885"/>
                <a:gd name="connsiteY3" fmla="*/ 0 h 99885"/>
                <a:gd name="connsiteX4" fmla="*/ 99886 w 99885"/>
                <a:gd name="connsiteY4" fmla="*/ 49943 h 9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5" h="99885">
                  <a:moveTo>
                    <a:pt x="99886" y="49943"/>
                  </a:moveTo>
                  <a:cubicBezTo>
                    <a:pt x="99886" y="77525"/>
                    <a:pt x="77525" y="99885"/>
                    <a:pt x="49942" y="99885"/>
                  </a:cubicBezTo>
                  <a:cubicBezTo>
                    <a:pt x="22360" y="99885"/>
                    <a:pt x="-1" y="77525"/>
                    <a:pt x="-1" y="49943"/>
                  </a:cubicBezTo>
                  <a:cubicBezTo>
                    <a:pt x="-1" y="22360"/>
                    <a:pt x="22360" y="0"/>
                    <a:pt x="49942" y="0"/>
                  </a:cubicBezTo>
                  <a:cubicBezTo>
                    <a:pt x="77525" y="0"/>
                    <a:pt x="99886" y="22360"/>
                    <a:pt x="99886" y="49943"/>
                  </a:cubicBezTo>
                  <a:close/>
                </a:path>
              </a:pathLst>
            </a:custGeom>
            <a:solidFill>
              <a:srgbClr val="B33455"/>
            </a:solidFill>
            <a:ln w="6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6E5ECAC-6824-4DAE-84AE-430E640F8E21}"/>
              </a:ext>
            </a:extLst>
          </p:cNvPr>
          <p:cNvGrpSpPr/>
          <p:nvPr/>
        </p:nvGrpSpPr>
        <p:grpSpPr>
          <a:xfrm>
            <a:off x="440707" y="1328687"/>
            <a:ext cx="5562160" cy="438012"/>
            <a:chOff x="103038" y="1693090"/>
            <a:chExt cx="2566170" cy="477636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2990356-0B52-4F71-928E-FF4709CF1C4B}"/>
                </a:ext>
              </a:extLst>
            </p:cNvPr>
            <p:cNvSpPr/>
            <p:nvPr/>
          </p:nvSpPr>
          <p:spPr>
            <a:xfrm>
              <a:off x="103038" y="1693090"/>
              <a:ext cx="2535177" cy="477636"/>
            </a:xfrm>
            <a:custGeom>
              <a:avLst/>
              <a:gdLst>
                <a:gd name="connsiteX0" fmla="*/ 2473017 w 2535177"/>
                <a:gd name="connsiteY0" fmla="*/ 0 h 477636"/>
                <a:gd name="connsiteX1" fmla="*/ 2535177 w 2535177"/>
                <a:gd name="connsiteY1" fmla="*/ 0 h 477636"/>
                <a:gd name="connsiteX2" fmla="*/ 2535177 w 2535177"/>
                <a:gd name="connsiteY2" fmla="*/ 477637 h 477636"/>
                <a:gd name="connsiteX3" fmla="*/ 2473017 w 2535177"/>
                <a:gd name="connsiteY3" fmla="*/ 477637 h 477636"/>
                <a:gd name="connsiteX4" fmla="*/ 62161 w 2535177"/>
                <a:gd name="connsiteY4" fmla="*/ 477637 h 477636"/>
                <a:gd name="connsiteX5" fmla="*/ 0 w 2535177"/>
                <a:gd name="connsiteY5" fmla="*/ 477637 h 477636"/>
                <a:gd name="connsiteX6" fmla="*/ 0 w 2535177"/>
                <a:gd name="connsiteY6" fmla="*/ 0 h 477636"/>
                <a:gd name="connsiteX7" fmla="*/ 62161 w 2535177"/>
                <a:gd name="connsiteY7" fmla="*/ 0 h 47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5177" h="477636">
                  <a:moveTo>
                    <a:pt x="2473017" y="0"/>
                  </a:moveTo>
                  <a:cubicBezTo>
                    <a:pt x="2507347" y="0"/>
                    <a:pt x="2535177" y="0"/>
                    <a:pt x="2535177" y="0"/>
                  </a:cubicBezTo>
                  <a:lnTo>
                    <a:pt x="2535177" y="477637"/>
                  </a:lnTo>
                  <a:cubicBezTo>
                    <a:pt x="2535177" y="477637"/>
                    <a:pt x="2507347" y="477637"/>
                    <a:pt x="2473017" y="477637"/>
                  </a:cubicBezTo>
                  <a:lnTo>
                    <a:pt x="62161" y="477637"/>
                  </a:lnTo>
                  <a:cubicBezTo>
                    <a:pt x="27830" y="477637"/>
                    <a:pt x="0" y="477637"/>
                    <a:pt x="0" y="477637"/>
                  </a:cubicBezTo>
                  <a:lnTo>
                    <a:pt x="0" y="0"/>
                  </a:lnTo>
                  <a:cubicBezTo>
                    <a:pt x="0" y="0"/>
                    <a:pt x="27830" y="0"/>
                    <a:pt x="62161" y="0"/>
                  </a:cubicBezTo>
                  <a:close/>
                </a:path>
              </a:pathLst>
            </a:custGeom>
            <a:solidFill>
              <a:srgbClr val="BD5587"/>
            </a:solidFill>
            <a:ln w="62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58C35D-B8EC-41FF-9FB2-0CD35B5A3F49}"/>
                </a:ext>
              </a:extLst>
            </p:cNvPr>
            <p:cNvSpPr txBox="1"/>
            <p:nvPr/>
          </p:nvSpPr>
          <p:spPr>
            <a:xfrm>
              <a:off x="245976" y="1739508"/>
              <a:ext cx="2423232" cy="36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 "/>
                </a:rPr>
                <a:t>Founder &amp; Premier Members : 22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65FDA38-4E81-4D90-836A-F977E096861C}"/>
              </a:ext>
            </a:extLst>
          </p:cNvPr>
          <p:cNvGrpSpPr/>
          <p:nvPr/>
        </p:nvGrpSpPr>
        <p:grpSpPr>
          <a:xfrm>
            <a:off x="6239932" y="1344760"/>
            <a:ext cx="2269283" cy="395839"/>
            <a:chOff x="5433742" y="1718873"/>
            <a:chExt cx="2583734" cy="482667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03FDE74-F0D2-4B72-A524-AB300A0054BF}"/>
                </a:ext>
              </a:extLst>
            </p:cNvPr>
            <p:cNvSpPr/>
            <p:nvPr/>
          </p:nvSpPr>
          <p:spPr>
            <a:xfrm>
              <a:off x="5433742" y="1718873"/>
              <a:ext cx="2583734" cy="477636"/>
            </a:xfrm>
            <a:custGeom>
              <a:avLst/>
              <a:gdLst>
                <a:gd name="connsiteX0" fmla="*/ 2521007 w 2583734"/>
                <a:gd name="connsiteY0" fmla="*/ 0 h 477636"/>
                <a:gd name="connsiteX1" fmla="*/ 2583734 w 2583734"/>
                <a:gd name="connsiteY1" fmla="*/ 0 h 477636"/>
                <a:gd name="connsiteX2" fmla="*/ 2583734 w 2583734"/>
                <a:gd name="connsiteY2" fmla="*/ 477637 h 477636"/>
                <a:gd name="connsiteX3" fmla="*/ 2521007 w 2583734"/>
                <a:gd name="connsiteY3" fmla="*/ 477637 h 477636"/>
                <a:gd name="connsiteX4" fmla="*/ 62727 w 2583734"/>
                <a:gd name="connsiteY4" fmla="*/ 477637 h 477636"/>
                <a:gd name="connsiteX5" fmla="*/ 0 w 2583734"/>
                <a:gd name="connsiteY5" fmla="*/ 477637 h 477636"/>
                <a:gd name="connsiteX6" fmla="*/ 0 w 2583734"/>
                <a:gd name="connsiteY6" fmla="*/ 0 h 477636"/>
                <a:gd name="connsiteX7" fmla="*/ 62727 w 2583734"/>
                <a:gd name="connsiteY7" fmla="*/ 0 h 47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3734" h="477636">
                  <a:moveTo>
                    <a:pt x="2521007" y="0"/>
                  </a:moveTo>
                  <a:cubicBezTo>
                    <a:pt x="2555650" y="0"/>
                    <a:pt x="2583734" y="0"/>
                    <a:pt x="2583734" y="0"/>
                  </a:cubicBezTo>
                  <a:lnTo>
                    <a:pt x="2583734" y="477637"/>
                  </a:lnTo>
                  <a:cubicBezTo>
                    <a:pt x="2583734" y="477637"/>
                    <a:pt x="2555650" y="477637"/>
                    <a:pt x="2521007" y="477637"/>
                  </a:cubicBezTo>
                  <a:lnTo>
                    <a:pt x="62727" y="477637"/>
                  </a:lnTo>
                  <a:cubicBezTo>
                    <a:pt x="28084" y="477637"/>
                    <a:pt x="0" y="477637"/>
                    <a:pt x="0" y="477637"/>
                  </a:cubicBezTo>
                  <a:lnTo>
                    <a:pt x="0" y="0"/>
                  </a:lnTo>
                  <a:cubicBezTo>
                    <a:pt x="0" y="0"/>
                    <a:pt x="28084" y="0"/>
                    <a:pt x="62727" y="0"/>
                  </a:cubicBezTo>
                  <a:close/>
                </a:path>
              </a:pathLst>
            </a:custGeom>
            <a:solidFill>
              <a:srgbClr val="BD5587"/>
            </a:solidFill>
            <a:ln w="6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BCB70D-4EC5-4584-B4C0-CFF1B5C71721}"/>
                </a:ext>
              </a:extLst>
            </p:cNvPr>
            <p:cNvSpPr txBox="1"/>
            <p:nvPr/>
          </p:nvSpPr>
          <p:spPr>
            <a:xfrm>
              <a:off x="5435600" y="1788724"/>
              <a:ext cx="2533650" cy="41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Nunito "/>
                </a:rPr>
                <a:t>General Members : 7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0A52A18-F815-4989-AFCB-98121DA648D7}"/>
              </a:ext>
            </a:extLst>
          </p:cNvPr>
          <p:cNvGrpSpPr/>
          <p:nvPr/>
        </p:nvGrpSpPr>
        <p:grpSpPr>
          <a:xfrm>
            <a:off x="9234528" y="1258837"/>
            <a:ext cx="2658931" cy="477636"/>
            <a:chOff x="8759690" y="1718873"/>
            <a:chExt cx="2658931" cy="477636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2EAE01D-3F0C-4D2B-97C2-9AC686A650F6}"/>
                </a:ext>
              </a:extLst>
            </p:cNvPr>
            <p:cNvSpPr/>
            <p:nvPr/>
          </p:nvSpPr>
          <p:spPr>
            <a:xfrm>
              <a:off x="8759690" y="1718873"/>
              <a:ext cx="2658931" cy="477636"/>
            </a:xfrm>
            <a:custGeom>
              <a:avLst/>
              <a:gdLst>
                <a:gd name="connsiteX0" fmla="*/ 2595260 w 2658931"/>
                <a:gd name="connsiteY0" fmla="*/ 0 h 477636"/>
                <a:gd name="connsiteX1" fmla="*/ 2658932 w 2658931"/>
                <a:gd name="connsiteY1" fmla="*/ 0 h 477636"/>
                <a:gd name="connsiteX2" fmla="*/ 2658932 w 2658931"/>
                <a:gd name="connsiteY2" fmla="*/ 477637 h 477636"/>
                <a:gd name="connsiteX3" fmla="*/ 2595260 w 2658931"/>
                <a:gd name="connsiteY3" fmla="*/ 477637 h 477636"/>
                <a:gd name="connsiteX4" fmla="*/ 63672 w 2658931"/>
                <a:gd name="connsiteY4" fmla="*/ 477637 h 477636"/>
                <a:gd name="connsiteX5" fmla="*/ 0 w 2658931"/>
                <a:gd name="connsiteY5" fmla="*/ 477637 h 477636"/>
                <a:gd name="connsiteX6" fmla="*/ 0 w 2658931"/>
                <a:gd name="connsiteY6" fmla="*/ 0 h 477636"/>
                <a:gd name="connsiteX7" fmla="*/ 63672 w 2658931"/>
                <a:gd name="connsiteY7" fmla="*/ 0 h 47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931" h="477636">
                  <a:moveTo>
                    <a:pt x="2595260" y="0"/>
                  </a:moveTo>
                  <a:cubicBezTo>
                    <a:pt x="2630425" y="0"/>
                    <a:pt x="2658932" y="0"/>
                    <a:pt x="2658932" y="0"/>
                  </a:cubicBezTo>
                  <a:lnTo>
                    <a:pt x="2658932" y="477637"/>
                  </a:lnTo>
                  <a:cubicBezTo>
                    <a:pt x="2658932" y="477637"/>
                    <a:pt x="2630425" y="477637"/>
                    <a:pt x="2595260" y="477637"/>
                  </a:cubicBezTo>
                  <a:lnTo>
                    <a:pt x="63672" y="477637"/>
                  </a:lnTo>
                  <a:cubicBezTo>
                    <a:pt x="28507" y="477637"/>
                    <a:pt x="0" y="477637"/>
                    <a:pt x="0" y="477637"/>
                  </a:cubicBezTo>
                  <a:lnTo>
                    <a:pt x="0" y="0"/>
                  </a:lnTo>
                  <a:cubicBezTo>
                    <a:pt x="0" y="0"/>
                    <a:pt x="28507" y="0"/>
                    <a:pt x="63672" y="0"/>
                  </a:cubicBezTo>
                  <a:close/>
                </a:path>
              </a:pathLst>
            </a:custGeom>
            <a:solidFill>
              <a:srgbClr val="BD5587"/>
            </a:solidFill>
            <a:ln w="6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F54800-A13E-4225-B80E-B6D9BC532753}"/>
                </a:ext>
              </a:extLst>
            </p:cNvPr>
            <p:cNvSpPr txBox="1"/>
            <p:nvPr/>
          </p:nvSpPr>
          <p:spPr>
            <a:xfrm>
              <a:off x="8759825" y="1788723"/>
              <a:ext cx="2533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Nunito "/>
                </a:rPr>
                <a:t>Resource Members : 14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7913461-0CD6-45A2-90A4-4697B26D9076}"/>
              </a:ext>
            </a:extLst>
          </p:cNvPr>
          <p:cNvGrpSpPr/>
          <p:nvPr/>
        </p:nvGrpSpPr>
        <p:grpSpPr>
          <a:xfrm>
            <a:off x="369977" y="1940540"/>
            <a:ext cx="5620044" cy="4373516"/>
            <a:chOff x="711169" y="2811632"/>
            <a:chExt cx="4015622" cy="3463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F2AB39-E36B-4CFF-84E3-786A0A8B5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38" y="2834624"/>
              <a:ext cx="570706" cy="3048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3736C9-C7BB-4387-A4AB-6F099EFCB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84" y="3974306"/>
              <a:ext cx="310060" cy="343681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7AF925C-5B43-4272-BBA5-5D0C214CD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545" y="2860238"/>
              <a:ext cx="311921" cy="25367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43C06E-D284-4CBA-9B4A-38D42B1CD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6468" y="4446642"/>
              <a:ext cx="657229" cy="57951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77FBCF-631B-4B93-B378-F6F1E3544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482" y="3376482"/>
              <a:ext cx="723186" cy="30735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1F4F89F-9F4F-47BE-9797-9A057EF3B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3038" y="5499806"/>
              <a:ext cx="664447" cy="50448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ADD389-BAC0-4ABA-86A7-5BD7FC5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6208" y="3362553"/>
              <a:ext cx="760673" cy="335211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68A6A2A-66B1-4E2E-8E9C-E592FC625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754" y="4053518"/>
              <a:ext cx="871037" cy="19361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6B02E9A-0A22-4D14-9B5E-FB71EA21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2675" y="5098049"/>
              <a:ext cx="605620" cy="5955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629B68D-DE3C-4C14-A0F7-12285E24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7272" y="5871558"/>
              <a:ext cx="796425" cy="26547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4B959F9-76C0-46C5-A9EF-935220905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3419" y="2834624"/>
              <a:ext cx="786250" cy="296743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F67FA1D-B9B7-41A3-BC93-7F2DB4C4794D}"/>
                </a:ext>
              </a:extLst>
            </p:cNvPr>
            <p:cNvGrpSpPr/>
            <p:nvPr/>
          </p:nvGrpSpPr>
          <p:grpSpPr>
            <a:xfrm>
              <a:off x="1632653" y="4509755"/>
              <a:ext cx="816772" cy="410301"/>
              <a:chOff x="1634756" y="4513803"/>
              <a:chExt cx="816772" cy="41030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85B6DAA-9E99-416D-92D3-618D48EC757A}"/>
                  </a:ext>
                </a:extLst>
              </p:cNvPr>
              <p:cNvSpPr/>
              <p:nvPr/>
            </p:nvSpPr>
            <p:spPr>
              <a:xfrm>
                <a:off x="1634756" y="4534623"/>
                <a:ext cx="816772" cy="3894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BC78FD6-4BA8-4F9B-ABF9-E25377D49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6829" y="4513803"/>
                <a:ext cx="804699" cy="377790"/>
              </a:xfrm>
              <a:prstGeom prst="rect">
                <a:avLst/>
              </a:prstGeom>
            </p:spPr>
          </p:pic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AB2FC37-7493-4525-8872-695CCE38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6532" y="5739751"/>
              <a:ext cx="544769" cy="535690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FB670BD2-6496-4A5C-993B-3D567768B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53363" y="5054226"/>
              <a:ext cx="511106" cy="51110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AE6834F-D0C0-4226-A35E-737215EC3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267" y="3417659"/>
              <a:ext cx="786250" cy="25814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C3279A3-C797-4022-A0EB-206193B15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942" y="3857980"/>
              <a:ext cx="869105" cy="49258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CC4B1C6-6EF6-4294-9396-CEDF8C79D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1169" y="4886004"/>
              <a:ext cx="733780" cy="39645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B090853-A4AF-48B0-8CD4-02819AA07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2523" y="2811632"/>
              <a:ext cx="869105" cy="2693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1A0CC43-B9AE-48CF-81BB-3C5A2022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9811" y="5501124"/>
              <a:ext cx="820880" cy="23862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F8C009D-A63E-4C92-81F9-2F149D8D7FD9}"/>
              </a:ext>
            </a:extLst>
          </p:cNvPr>
          <p:cNvGrpSpPr/>
          <p:nvPr/>
        </p:nvGrpSpPr>
        <p:grpSpPr>
          <a:xfrm>
            <a:off x="6695912" y="2018277"/>
            <a:ext cx="1141216" cy="3071065"/>
            <a:chOff x="6836458" y="2642600"/>
            <a:chExt cx="1141216" cy="307106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69A73D5-02F9-47BF-A48F-45724F34C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019" y="3122858"/>
              <a:ext cx="796279" cy="53251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7D35027-F1CC-4481-81C8-14EDD700D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2003" y="3868167"/>
              <a:ext cx="612148" cy="611218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3C160ED-D3CF-460A-9944-1E793D22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2465" y="5333330"/>
              <a:ext cx="995209" cy="38033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7B39FBA-0915-4BF0-AF8A-CEC78DF9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6952" y="4777400"/>
              <a:ext cx="734973" cy="44972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27D0989-FC9E-40E3-89D0-F9B4CE51E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6458" y="2642600"/>
              <a:ext cx="1047402" cy="338554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B4C9256-5AC2-479C-909A-9526CC32F731}"/>
              </a:ext>
            </a:extLst>
          </p:cNvPr>
          <p:cNvGrpSpPr/>
          <p:nvPr/>
        </p:nvGrpSpPr>
        <p:grpSpPr>
          <a:xfrm>
            <a:off x="8916100" y="2001911"/>
            <a:ext cx="2787404" cy="4168015"/>
            <a:chOff x="8759825" y="2512802"/>
            <a:chExt cx="2579570" cy="3472940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E4F9C8F-4250-4726-BF03-4B5C4E4F5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1680" y="2540152"/>
              <a:ext cx="946769" cy="375534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33D85B7-03C3-462A-A7F2-592A752E9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9825" y="2552514"/>
              <a:ext cx="628321" cy="362274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A8E8C87-2138-4CD2-8532-2366382C9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7559" y="2512802"/>
              <a:ext cx="665957" cy="34917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2A21095-16CD-4AFB-BDA1-A0C93DF2B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0325" y="3095511"/>
              <a:ext cx="489477" cy="490482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C5EE96BA-1054-41A4-8E48-4E03DBE1E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9576" y="2994669"/>
              <a:ext cx="879819" cy="53951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A449ACB-0A41-4872-9FE9-FB8DCEF3B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15247" y="3957312"/>
              <a:ext cx="190423" cy="238878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B4F38B6-862A-42E6-BA01-0F20A31EC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95351" y="4198557"/>
              <a:ext cx="448787" cy="212893"/>
            </a:xfrm>
            <a:prstGeom prst="rect">
              <a:avLst/>
            </a:prstGeom>
          </p:spPr>
        </p:pic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1FD4A032-77FC-4A3D-A3B1-FBFE4D21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0358327" y="3940235"/>
              <a:ext cx="977107" cy="26375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561DF01-3560-405E-B58C-6B8264D50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8357" y="4623614"/>
              <a:ext cx="487045" cy="487045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C54BAC-E799-4FB9-B8D5-AA3ACD4DB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777" y="4494215"/>
              <a:ext cx="778658" cy="778658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5C85091-9004-465B-94DA-167CCB8D4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7248" y="5416727"/>
              <a:ext cx="474180" cy="569015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112F0BA-9F70-46B7-9410-0E12CB846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7695" y="5406604"/>
              <a:ext cx="412601" cy="553616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F3C452D4-1994-45DE-AF0A-0D1924357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886"/>
            <a:stretch/>
          </p:blipFill>
          <p:spPr>
            <a:xfrm>
              <a:off x="10644642" y="4768452"/>
              <a:ext cx="651917" cy="234870"/>
            </a:xfrm>
            <a:prstGeom prst="rect">
              <a:avLst/>
            </a:prstGeom>
          </p:spPr>
        </p:pic>
      </p:grpSp>
      <p:pic>
        <p:nvPicPr>
          <p:cNvPr id="1026" name="Picture 2" descr="MM Ispahanic Limited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8" y="3227164"/>
            <a:ext cx="1094073" cy="13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c Bank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84" y="2214512"/>
            <a:ext cx="1352184" cy="13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jida Foundation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71" y="4788477"/>
            <a:ext cx="1329441" cy="13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737911" y="4005078"/>
            <a:ext cx="1277152" cy="1277152"/>
          </a:xfrm>
          <a:prstGeom prst="rect">
            <a:avLst/>
          </a:prstGeom>
        </p:spPr>
      </p:pic>
      <p:pic>
        <p:nvPicPr>
          <p:cNvPr id="2" name="Picture 2" descr="C:\Users\HP\Downloads\SheRAA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56" y="5820466"/>
            <a:ext cx="721346" cy="6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ownloads\Bonhisikha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538" y="5392693"/>
            <a:ext cx="616780" cy="7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ownloads\BLAST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136" y="2683573"/>
            <a:ext cx="623990" cy="6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ownloads\Humanity &amp; Inclusion (HI)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88" y="3625542"/>
            <a:ext cx="1205706" cy="5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C32391A-8D12-4EAA-81ED-CC0AC8AD1FC2}"/>
              </a:ext>
            </a:extLst>
          </p:cNvPr>
          <p:cNvSpPr txBox="1"/>
          <p:nvPr/>
        </p:nvSpPr>
        <p:spPr>
          <a:xfrm>
            <a:off x="577100" y="499953"/>
            <a:ext cx="7054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B Garamond"/>
                <a:ea typeface="EB Garamond"/>
                <a:cs typeface="EB Garamond"/>
                <a:sym typeface="EB Garamond"/>
              </a:rPr>
              <a:t>Collaboration and Partnership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unito "/>
            </a:endParaRPr>
          </a:p>
        </p:txBody>
      </p:sp>
    </p:spTree>
    <p:extLst>
      <p:ext uri="{BB962C8B-B14F-4D97-AF65-F5344CB8AC3E}">
        <p14:creationId xmlns:p14="http://schemas.microsoft.com/office/powerpoint/2010/main" val="1506476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2500e4d40_0_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5" name="Picture 4" descr="C:\Users\HP\OneDrive\Desktop\Logo - BASIS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0" y="3029138"/>
            <a:ext cx="1416424" cy="119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HP\OneDrive\Desktop\LOGOS\log-aut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75" y="3029138"/>
            <a:ext cx="1259355" cy="92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www.mutualtrustbank.com/wp-content/themes/MTBTheme/images/partnerlogo/le-meridian-dhak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2" y="2907854"/>
            <a:ext cx="1739153" cy="9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HP\OneDrive\Desktop\LOGOS\Logo_SavetheChildre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55" y="4584932"/>
            <a:ext cx="1255059" cy="90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HP\OneDrive\Desktop\LOGOS\image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56" y="2847575"/>
            <a:ext cx="1358340" cy="108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lh7-rt.googleusercontent.com/slidesz/AGV_vUcTs9Z_MVckFfJuZ_jpVyaMbmLqTw5aQNRgl8H7BXxH-W6Tfp1bfLD1aBrLwsgRTyHc3IK6EYvUcmDLz_cddp2zolhP1Hl0Og_2_LdsW5UCW0EBWanH2TCIHfw7koKdjuTwJTezfYVqkCb6q30USR8=s2048?key=nAtr12peoXfE1R9sRPVG7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" y="4584932"/>
            <a:ext cx="1084730" cy="8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7-rt.googleusercontent.com/slidesz/AGV_vUdzb1FKCO0S6LawB3jrVhtT57qb0Ro7Rdp_P5cG3dFjwvnMbjn5G9ogpuKZWOabU7VAh_y3HZuvlf5PXFu-Li0PUm8rA2XohbXvEpQ6kDx9p0bpSn9sHX5pCaHz63ABJ66-JRXU-_unroa-OKnQwRs=s2048?key=nAtr12peoXfE1R9sRPVG7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733" y="2893673"/>
            <a:ext cx="1187656" cy="10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HP\OneDrive\Desktop\LOGOS\WhatsApp Image 2025-08-04 at 15.16.21_2b73604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27" y="4653966"/>
            <a:ext cx="1529837" cy="90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:\LOGOS\IL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93" y="3120559"/>
            <a:ext cx="1704795" cy="9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LOGOS\BKME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129" y="4584932"/>
            <a:ext cx="1208929" cy="9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LOGOS\BGME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29" y="4663339"/>
            <a:ext cx="177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6E5ECAC-6824-4DAE-84AE-430E640F8E21}"/>
              </a:ext>
            </a:extLst>
          </p:cNvPr>
          <p:cNvGrpSpPr/>
          <p:nvPr/>
        </p:nvGrpSpPr>
        <p:grpSpPr>
          <a:xfrm>
            <a:off x="879647" y="1865284"/>
            <a:ext cx="5562160" cy="438012"/>
            <a:chOff x="103038" y="1693090"/>
            <a:chExt cx="2566170" cy="477636"/>
          </a:xfrm>
        </p:grpSpPr>
        <p:sp>
          <p:nvSpPr>
            <p:cNvPr id="17" name="Freeform: Shape 120">
              <a:extLst>
                <a:ext uri="{FF2B5EF4-FFF2-40B4-BE49-F238E27FC236}">
                  <a16:creationId xmlns:a16="http://schemas.microsoft.com/office/drawing/2014/main" id="{12990356-0B52-4F71-928E-FF4709CF1C4B}"/>
                </a:ext>
              </a:extLst>
            </p:cNvPr>
            <p:cNvSpPr/>
            <p:nvPr/>
          </p:nvSpPr>
          <p:spPr>
            <a:xfrm>
              <a:off x="103038" y="1693090"/>
              <a:ext cx="2535177" cy="477636"/>
            </a:xfrm>
            <a:custGeom>
              <a:avLst/>
              <a:gdLst>
                <a:gd name="connsiteX0" fmla="*/ 2473017 w 2535177"/>
                <a:gd name="connsiteY0" fmla="*/ 0 h 477636"/>
                <a:gd name="connsiteX1" fmla="*/ 2535177 w 2535177"/>
                <a:gd name="connsiteY1" fmla="*/ 0 h 477636"/>
                <a:gd name="connsiteX2" fmla="*/ 2535177 w 2535177"/>
                <a:gd name="connsiteY2" fmla="*/ 477637 h 477636"/>
                <a:gd name="connsiteX3" fmla="*/ 2473017 w 2535177"/>
                <a:gd name="connsiteY3" fmla="*/ 477637 h 477636"/>
                <a:gd name="connsiteX4" fmla="*/ 62161 w 2535177"/>
                <a:gd name="connsiteY4" fmla="*/ 477637 h 477636"/>
                <a:gd name="connsiteX5" fmla="*/ 0 w 2535177"/>
                <a:gd name="connsiteY5" fmla="*/ 477637 h 477636"/>
                <a:gd name="connsiteX6" fmla="*/ 0 w 2535177"/>
                <a:gd name="connsiteY6" fmla="*/ 0 h 477636"/>
                <a:gd name="connsiteX7" fmla="*/ 62161 w 2535177"/>
                <a:gd name="connsiteY7" fmla="*/ 0 h 47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5177" h="477636">
                  <a:moveTo>
                    <a:pt x="2473017" y="0"/>
                  </a:moveTo>
                  <a:cubicBezTo>
                    <a:pt x="2507347" y="0"/>
                    <a:pt x="2535177" y="0"/>
                    <a:pt x="2535177" y="0"/>
                  </a:cubicBezTo>
                  <a:lnTo>
                    <a:pt x="2535177" y="477637"/>
                  </a:lnTo>
                  <a:cubicBezTo>
                    <a:pt x="2535177" y="477637"/>
                    <a:pt x="2507347" y="477637"/>
                    <a:pt x="2473017" y="477637"/>
                  </a:cubicBezTo>
                  <a:lnTo>
                    <a:pt x="62161" y="477637"/>
                  </a:lnTo>
                  <a:cubicBezTo>
                    <a:pt x="27830" y="477637"/>
                    <a:pt x="0" y="477637"/>
                    <a:pt x="0" y="477637"/>
                  </a:cubicBezTo>
                  <a:lnTo>
                    <a:pt x="0" y="0"/>
                  </a:lnTo>
                  <a:cubicBezTo>
                    <a:pt x="0" y="0"/>
                    <a:pt x="27830" y="0"/>
                    <a:pt x="62161" y="0"/>
                  </a:cubicBezTo>
                  <a:close/>
                </a:path>
              </a:pathLst>
            </a:custGeom>
            <a:solidFill>
              <a:srgbClr val="BD5587"/>
            </a:solidFill>
            <a:ln w="62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58C35D-B8EC-41FF-9FB2-0CD35B5A3F49}"/>
                </a:ext>
              </a:extLst>
            </p:cNvPr>
            <p:cNvSpPr txBox="1"/>
            <p:nvPr/>
          </p:nvSpPr>
          <p:spPr>
            <a:xfrm>
              <a:off x="245976" y="1739508"/>
              <a:ext cx="2423232" cy="36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 "/>
                </a:rPr>
                <a:t>Strategic Partners: 12</a:t>
              </a:r>
            </a:p>
          </p:txBody>
        </p:sp>
      </p:grpSp>
      <p:pic>
        <p:nvPicPr>
          <p:cNvPr id="19" name="Picture 18" descr="D:\LOGOS\07 _ SME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85" y="4554704"/>
            <a:ext cx="1075396" cy="10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32391A-8D12-4EAA-81ED-CC0AC8AD1FC2}"/>
              </a:ext>
            </a:extLst>
          </p:cNvPr>
          <p:cNvSpPr txBox="1"/>
          <p:nvPr/>
        </p:nvSpPr>
        <p:spPr>
          <a:xfrm>
            <a:off x="577100" y="499953"/>
            <a:ext cx="7054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B Garamond"/>
                <a:ea typeface="EB Garamond"/>
                <a:cs typeface="EB Garamond"/>
                <a:sym typeface="EB Garamond"/>
              </a:rPr>
              <a:t>Collaboration and Partnership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unito "/>
            </a:endParaRPr>
          </a:p>
        </p:txBody>
      </p:sp>
    </p:spTree>
    <p:extLst>
      <p:ext uri="{BB962C8B-B14F-4D97-AF65-F5344CB8AC3E}">
        <p14:creationId xmlns:p14="http://schemas.microsoft.com/office/powerpoint/2010/main" val="10841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78F1-0B16-17AC-5FB3-30E34C82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127381"/>
            <a:ext cx="10162032" cy="768731"/>
          </a:xfrm>
        </p:spPr>
        <p:txBody>
          <a:bodyPr/>
          <a:lstStyle/>
          <a:p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Way Forward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715DD-50A5-32CF-983C-3836AE40A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984" y="828928"/>
            <a:ext cx="10515600" cy="437400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Nunito" pitchFamily="2" charset="0"/>
              </a:rPr>
              <a:t>Expand private-sector engagement by leveraging CSR funds for skills development and sensitizing more companies on disability-inclusive employment</a:t>
            </a:r>
          </a:p>
          <a:p>
            <a:r>
              <a:rPr lang="en-US" sz="2400" dirty="0">
                <a:latin typeface="Nunito" pitchFamily="2" charset="0"/>
              </a:rPr>
              <a:t>Develop and dissemination of a policy brief on disability-inclusive skills and employment with actionable recommendations for government and private sector stakeholders</a:t>
            </a:r>
          </a:p>
          <a:p>
            <a:r>
              <a:rPr lang="en-US" sz="2400" dirty="0">
                <a:latin typeface="Nunito" pitchFamily="2" charset="0"/>
              </a:rPr>
              <a:t>Advocate Amendments Section 22(1) of the </a:t>
            </a:r>
            <a:r>
              <a:rPr lang="en-US" sz="2400" dirty="0" err="1">
                <a:latin typeface="Nunito" pitchFamily="2" charset="0"/>
              </a:rPr>
              <a:t>Labour</a:t>
            </a:r>
            <a:r>
              <a:rPr lang="en-US" sz="2400" dirty="0">
                <a:latin typeface="Nunito" pitchFamily="2" charset="0"/>
              </a:rPr>
              <a:t> Act 2006 to align with the Rights and Protection of Persons with Disabilities Act  2013  - so every worker with disabilities  is protected, included, and valued.</a:t>
            </a:r>
          </a:p>
          <a:p>
            <a:r>
              <a:rPr lang="en-US" sz="2400" dirty="0">
                <a:latin typeface="Nunito" pitchFamily="2" charset="0"/>
              </a:rPr>
              <a:t>Following Bangladesh’s ratification of ILO Convention 155, BBDN is advocating for disability-inclusive OSH guidelines and strengthening employer capacity through targeted training.</a:t>
            </a:r>
          </a:p>
          <a:p>
            <a:r>
              <a:rPr lang="en-US" sz="2400" dirty="0">
                <a:latin typeface="Nunito" pitchFamily="2" charset="0"/>
              </a:rPr>
              <a:t>Establish a nationwide platform for entrepreneurs with disabilities to provide business development support and services.</a:t>
            </a:r>
          </a:p>
        </p:txBody>
      </p:sp>
    </p:spTree>
    <p:extLst>
      <p:ext uri="{BB962C8B-B14F-4D97-AF65-F5344CB8AC3E}">
        <p14:creationId xmlns:p14="http://schemas.microsoft.com/office/powerpoint/2010/main" val="237668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681</Words>
  <Application>Microsoft Office PowerPoint</Application>
  <PresentationFormat>Widescreen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Nunito </vt:lpstr>
      <vt:lpstr>Play</vt:lpstr>
      <vt:lpstr>EB Garamond</vt:lpstr>
      <vt:lpstr>Nunito</vt:lpstr>
      <vt:lpstr>Office Theme</vt:lpstr>
      <vt:lpstr>Organizational Overview </vt:lpstr>
      <vt:lpstr>Focus and Thematic Areas  </vt:lpstr>
      <vt:lpstr>Geographical Coverage </vt:lpstr>
      <vt:lpstr>Major Ongoing Initiatives/Projects </vt:lpstr>
      <vt:lpstr>Key Achievement and Good Practices </vt:lpstr>
      <vt:lpstr>PowerPoint Presentation</vt:lpstr>
      <vt:lpstr>PowerPoint Presentation</vt:lpstr>
      <vt:lpstr>PowerPoint Presentation</vt:lpstr>
      <vt:lpstr>Way Forward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Symposium in observance of The International Day of Persons with Disabilities</dc:title>
  <dc:creator>Arju Afrin Kathy</dc:creator>
  <cp:lastModifiedBy>Arju Afrin Kathy</cp:lastModifiedBy>
  <cp:revision>24</cp:revision>
  <dcterms:created xsi:type="dcterms:W3CDTF">2025-11-10T10:47:37Z</dcterms:created>
  <dcterms:modified xsi:type="dcterms:W3CDTF">2025-12-01T05:38:14Z</dcterms:modified>
</cp:coreProperties>
</file>