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4288" r:id="rId2"/>
    <p:sldId id="265" r:id="rId3"/>
    <p:sldId id="364" r:id="rId4"/>
    <p:sldId id="423" r:id="rId5"/>
    <p:sldId id="424" r:id="rId6"/>
    <p:sldId id="431" r:id="rId7"/>
    <p:sldId id="260" r:id="rId8"/>
    <p:sldId id="425" r:id="rId9"/>
    <p:sldId id="4285" r:id="rId10"/>
    <p:sldId id="4286" r:id="rId11"/>
    <p:sldId id="4287" r:id="rId12"/>
    <p:sldId id="432" r:id="rId13"/>
    <p:sldId id="263" r:id="rId14"/>
    <p:sldId id="4284" r:id="rId15"/>
  </p:sldIdLst>
  <p:sldSz cx="12192000" cy="6858000"/>
  <p:notesSz cx="6858000" cy="9144000"/>
  <p:embeddedFontLst>
    <p:embeddedFont>
      <p:font typeface="EB Garamond" panose="00000500000000000000" pitchFamily="2" charset="0"/>
      <p:regular r:id="rId17"/>
      <p:bold r:id="rId18"/>
      <p:italic r:id="rId19"/>
      <p:boldItalic r:id="rId20"/>
    </p:embeddedFont>
    <p:embeddedFont>
      <p:font typeface="Nikosh" panose="02000000000000000000" pitchFamily="2" charset="0"/>
      <p:regular r:id="rId21"/>
    </p:embeddedFont>
    <p:embeddedFont>
      <p:font typeface="Nunito" pitchFamily="2" charset="0"/>
      <p:regular r:id="rId22"/>
      <p:bold r:id="rId23"/>
      <p:italic r:id="rId24"/>
      <p:boldItalic r:id="rId25"/>
    </p:embeddedFont>
    <p:embeddedFont>
      <p:font typeface="Play" panose="020B0604020202020204" charset="0"/>
      <p:regular r:id="rId26"/>
      <p:bold r:id="rId27"/>
    </p:embeddedFont>
    <p:embeddedFont>
      <p:font typeface="Tahoma" panose="020B0604030504040204" pitchFamily="3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i5U7St01Xk72C7xmsQ9CdpO/7E6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40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3BDB20-A345-4A4B-9BB3-BDCBFCF7D9A8}"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BD7CAFF8-27FD-4C51-A463-94423C35EEB8}">
      <dgm:prSet custT="1"/>
      <dgm:spPr>
        <a:xfrm>
          <a:off x="8153" y="711992"/>
          <a:ext cx="4874212" cy="1949685"/>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sz="20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Identifying persons with functional difficulties from household is sometimes challenging;</a:t>
          </a:r>
        </a:p>
      </dgm:t>
    </dgm:pt>
    <dgm:pt modelId="{937D5E57-C406-4A75-AD3C-F3A564B9AAF4}" type="parTrans" cxnId="{51388681-02DC-440C-91CE-F3649D588C6E}">
      <dgm:prSet/>
      <dgm:spPr/>
      <dgm:t>
        <a:bodyPr/>
        <a:lstStyle/>
        <a:p>
          <a:endParaRPr lang="en-US"/>
        </a:p>
      </dgm:t>
    </dgm:pt>
    <dgm:pt modelId="{B1290DB7-BA28-4D42-AA4B-82E4F211AE19}" type="sibTrans" cxnId="{51388681-02DC-440C-91CE-F3649D588C6E}">
      <dgm:prSet/>
      <dgm:spPr/>
      <dgm:t>
        <a:bodyPr/>
        <a:lstStyle/>
        <a:p>
          <a:endParaRPr lang="en-US"/>
        </a:p>
      </dgm:t>
    </dgm:pt>
    <dgm:pt modelId="{939C17BE-D339-41F7-9ED4-B1C9076A99C2}">
      <dgm:prSet custT="1"/>
      <dgm:spPr>
        <a:xfrm>
          <a:off x="4394945" y="711992"/>
          <a:ext cx="4874212" cy="1949685"/>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Lack of coordination among other ministries and BBS, consequently disability data may be misleading.</a:t>
          </a:r>
        </a:p>
      </dgm:t>
    </dgm:pt>
    <dgm:pt modelId="{E5E143EA-3A11-43F6-BF9D-E479C9D45E57}" type="parTrans" cxnId="{A798DD8B-0CB2-4DE1-85A1-D1CC91612780}">
      <dgm:prSet/>
      <dgm:spPr/>
      <dgm:t>
        <a:bodyPr/>
        <a:lstStyle/>
        <a:p>
          <a:endParaRPr lang="en-US"/>
        </a:p>
      </dgm:t>
    </dgm:pt>
    <dgm:pt modelId="{18C25CEF-3390-4C39-81DC-674168109B8F}" type="sibTrans" cxnId="{A798DD8B-0CB2-4DE1-85A1-D1CC91612780}">
      <dgm:prSet/>
      <dgm:spPr/>
      <dgm:t>
        <a:bodyPr/>
        <a:lstStyle/>
        <a:p>
          <a:endParaRPr lang="en-US"/>
        </a:p>
      </dgm:t>
    </dgm:pt>
    <dgm:pt modelId="{D3C93F79-9805-4EB3-88DF-56D3D9E02DD0}" type="pres">
      <dgm:prSet presAssocID="{503BDB20-A345-4A4B-9BB3-BDCBFCF7D9A8}" presName="Name0" presStyleCnt="0">
        <dgm:presLayoutVars>
          <dgm:dir/>
          <dgm:animLvl val="lvl"/>
          <dgm:resizeHandles val="exact"/>
        </dgm:presLayoutVars>
      </dgm:prSet>
      <dgm:spPr/>
    </dgm:pt>
    <dgm:pt modelId="{DF9F03C0-DC9A-49E7-8F60-967F9BE50BDE}" type="pres">
      <dgm:prSet presAssocID="{BD7CAFF8-27FD-4C51-A463-94423C35EEB8}" presName="parTxOnly" presStyleLbl="node1" presStyleIdx="0" presStyleCnt="2" custScaleY="122698">
        <dgm:presLayoutVars>
          <dgm:chMax val="0"/>
          <dgm:chPref val="0"/>
          <dgm:bulletEnabled val="1"/>
        </dgm:presLayoutVars>
      </dgm:prSet>
      <dgm:spPr/>
    </dgm:pt>
    <dgm:pt modelId="{B92001D1-E675-4A22-89D7-0E905820A16D}" type="pres">
      <dgm:prSet presAssocID="{B1290DB7-BA28-4D42-AA4B-82E4F211AE19}" presName="parTxOnlySpace" presStyleCnt="0"/>
      <dgm:spPr/>
    </dgm:pt>
    <dgm:pt modelId="{DCD6C359-2CB5-4839-A6DF-A776B76E2B9E}" type="pres">
      <dgm:prSet presAssocID="{939C17BE-D339-41F7-9ED4-B1C9076A99C2}" presName="parTxOnly" presStyleLbl="node1" presStyleIdx="1" presStyleCnt="2" custScaleY="126048">
        <dgm:presLayoutVars>
          <dgm:chMax val="0"/>
          <dgm:chPref val="0"/>
          <dgm:bulletEnabled val="1"/>
        </dgm:presLayoutVars>
      </dgm:prSet>
      <dgm:spPr/>
    </dgm:pt>
  </dgm:ptLst>
  <dgm:cxnLst>
    <dgm:cxn modelId="{2E322516-DD67-41C4-955B-F556E9E8B33C}" type="presOf" srcId="{503BDB20-A345-4A4B-9BB3-BDCBFCF7D9A8}" destId="{D3C93F79-9805-4EB3-88DF-56D3D9E02DD0}" srcOrd="0" destOrd="0" presId="urn:microsoft.com/office/officeart/2005/8/layout/chevron1"/>
    <dgm:cxn modelId="{4C365616-6A0B-443F-8445-FBA8AAB3919F}" type="presOf" srcId="{939C17BE-D339-41F7-9ED4-B1C9076A99C2}" destId="{DCD6C359-2CB5-4839-A6DF-A776B76E2B9E}" srcOrd="0" destOrd="0" presId="urn:microsoft.com/office/officeart/2005/8/layout/chevron1"/>
    <dgm:cxn modelId="{72AF9D40-36EE-4E1D-B77C-17A5DB50A14B}" type="presOf" srcId="{BD7CAFF8-27FD-4C51-A463-94423C35EEB8}" destId="{DF9F03C0-DC9A-49E7-8F60-967F9BE50BDE}" srcOrd="0" destOrd="0" presId="urn:microsoft.com/office/officeart/2005/8/layout/chevron1"/>
    <dgm:cxn modelId="{51388681-02DC-440C-91CE-F3649D588C6E}" srcId="{503BDB20-A345-4A4B-9BB3-BDCBFCF7D9A8}" destId="{BD7CAFF8-27FD-4C51-A463-94423C35EEB8}" srcOrd="0" destOrd="0" parTransId="{937D5E57-C406-4A75-AD3C-F3A564B9AAF4}" sibTransId="{B1290DB7-BA28-4D42-AA4B-82E4F211AE19}"/>
    <dgm:cxn modelId="{A798DD8B-0CB2-4DE1-85A1-D1CC91612780}" srcId="{503BDB20-A345-4A4B-9BB3-BDCBFCF7D9A8}" destId="{939C17BE-D339-41F7-9ED4-B1C9076A99C2}" srcOrd="1" destOrd="0" parTransId="{E5E143EA-3A11-43F6-BF9D-E479C9D45E57}" sibTransId="{18C25CEF-3390-4C39-81DC-674168109B8F}"/>
    <dgm:cxn modelId="{1696CA5B-4D8F-42F1-A67E-DDD5C483A68D}" type="presParOf" srcId="{D3C93F79-9805-4EB3-88DF-56D3D9E02DD0}" destId="{DF9F03C0-DC9A-49E7-8F60-967F9BE50BDE}" srcOrd="0" destOrd="0" presId="urn:microsoft.com/office/officeart/2005/8/layout/chevron1"/>
    <dgm:cxn modelId="{FAECE4DB-0115-47E3-8419-1DEA0A558AD9}" type="presParOf" srcId="{D3C93F79-9805-4EB3-88DF-56D3D9E02DD0}" destId="{B92001D1-E675-4A22-89D7-0E905820A16D}" srcOrd="1" destOrd="0" presId="urn:microsoft.com/office/officeart/2005/8/layout/chevron1"/>
    <dgm:cxn modelId="{E2B6707F-E554-442A-89BC-825B243A7F0C}" type="presParOf" srcId="{D3C93F79-9805-4EB3-88DF-56D3D9E02DD0}" destId="{DCD6C359-2CB5-4839-A6DF-A776B76E2B9E}"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34DCEE-FEA8-45FC-A495-A7097EE3F3AB}"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D365921E-3A23-48D2-BB54-D3845BED9632}">
      <dgm:prSet custT="1"/>
      <dgm:spPr/>
      <dgm:t>
        <a:bodyPr/>
        <a:lstStyle/>
        <a:p>
          <a:pPr>
            <a:defRPr cap="all"/>
          </a:pPr>
          <a:r>
            <a:rPr lang="en-US" sz="1800" b="1" cap="none" dirty="0">
              <a:latin typeface="Tahoma" panose="020B0604030504040204" pitchFamily="34" charset="0"/>
              <a:ea typeface="Tahoma" panose="020B0604030504040204" pitchFamily="34" charset="0"/>
              <a:cs typeface="Tahoma" panose="020B0604030504040204" pitchFamily="34" charset="0"/>
            </a:rPr>
            <a:t>Harmonization with international aggregated concepts and definition in all surveys and </a:t>
          </a:r>
          <a:r>
            <a:rPr lang="en-US" sz="1800" b="1" cap="none" dirty="0" err="1">
              <a:latin typeface="Tahoma" panose="020B0604030504040204" pitchFamily="34" charset="0"/>
              <a:ea typeface="Tahoma" panose="020B0604030504040204" pitchFamily="34" charset="0"/>
              <a:cs typeface="Tahoma" panose="020B0604030504040204" pitchFamily="34" charset="0"/>
            </a:rPr>
            <a:t>cen</a:t>
          </a:r>
          <a:r>
            <a:rPr lang="en-GB" sz="1800" b="1" cap="none" dirty="0">
              <a:latin typeface="Tahoma" panose="020B0604030504040204" pitchFamily="34" charset="0"/>
              <a:ea typeface="Tahoma" panose="020B0604030504040204" pitchFamily="34" charset="0"/>
              <a:cs typeface="Tahoma" panose="020B0604030504040204" pitchFamily="34" charset="0"/>
            </a:rPr>
            <a:t>s</a:t>
          </a:r>
          <a:r>
            <a:rPr lang="en-US" sz="1800" b="1" cap="none" dirty="0">
              <a:latin typeface="Tahoma" panose="020B0604030504040204" pitchFamily="34" charset="0"/>
              <a:ea typeface="Tahoma" panose="020B0604030504040204" pitchFamily="34" charset="0"/>
              <a:cs typeface="Tahoma" panose="020B0604030504040204" pitchFamily="34" charset="0"/>
            </a:rPr>
            <a:t>uses</a:t>
          </a:r>
        </a:p>
      </dgm:t>
    </dgm:pt>
    <dgm:pt modelId="{CB4C1D35-0DE3-42E0-9114-45190AF65B98}" type="parTrans" cxnId="{ADEB2CB2-7D26-4978-B930-8DEC229BC976}">
      <dgm:prSet/>
      <dgm:spPr/>
      <dgm:t>
        <a:bodyPr/>
        <a:lstStyle/>
        <a:p>
          <a:endParaRPr lang="en-US"/>
        </a:p>
      </dgm:t>
    </dgm:pt>
    <dgm:pt modelId="{28B8C61F-1C89-4CB7-BEDE-39C56EE28B99}" type="sibTrans" cxnId="{ADEB2CB2-7D26-4978-B930-8DEC229BC976}">
      <dgm:prSet phldrT="01"/>
      <dgm:spPr/>
      <dgm:t>
        <a:bodyPr/>
        <a:lstStyle/>
        <a:p>
          <a:r>
            <a:rPr lang="en-US"/>
            <a:t>01</a:t>
          </a:r>
        </a:p>
      </dgm:t>
    </dgm:pt>
    <dgm:pt modelId="{7A8F088B-DAD4-4989-AEB1-4058686126C8}">
      <dgm:prSet custT="1"/>
      <dgm:spPr/>
      <dgm:t>
        <a:bodyPr/>
        <a:lstStyle/>
        <a:p>
          <a:pPr>
            <a:defRPr cap="all"/>
          </a:pPr>
          <a:r>
            <a:rPr lang="en-US" sz="1800" b="1" cap="none" dirty="0">
              <a:latin typeface="Tahoma" panose="020B0604030504040204" pitchFamily="34" charset="0"/>
              <a:ea typeface="Tahoma" panose="020B0604030504040204" pitchFamily="34" charset="0"/>
              <a:cs typeface="Tahoma" panose="020B0604030504040204" pitchFamily="34" charset="0"/>
            </a:rPr>
            <a:t>Re-visit the global guidelines and relevant tools in upcoming surveys</a:t>
          </a:r>
        </a:p>
      </dgm:t>
    </dgm:pt>
    <dgm:pt modelId="{2DFA2DE8-1C6A-4600-A509-4CAF266B111C}" type="parTrans" cxnId="{A8394E64-5E41-4007-9EED-0B0BF11680DD}">
      <dgm:prSet/>
      <dgm:spPr/>
      <dgm:t>
        <a:bodyPr/>
        <a:lstStyle/>
        <a:p>
          <a:endParaRPr lang="en-US"/>
        </a:p>
      </dgm:t>
    </dgm:pt>
    <dgm:pt modelId="{BAE17B8B-C234-4AFC-9812-05524DFCB3D2}" type="sibTrans" cxnId="{A8394E64-5E41-4007-9EED-0B0BF11680DD}">
      <dgm:prSet phldrT="02"/>
      <dgm:spPr/>
      <dgm:t>
        <a:bodyPr/>
        <a:lstStyle/>
        <a:p>
          <a:r>
            <a:rPr lang="en-US"/>
            <a:t>02</a:t>
          </a:r>
        </a:p>
      </dgm:t>
    </dgm:pt>
    <dgm:pt modelId="{61AF7592-4F7B-4DED-925F-DE3B5492275F}">
      <dgm:prSet custT="1"/>
      <dgm:spPr/>
      <dgm:t>
        <a:bodyPr/>
        <a:lstStyle/>
        <a:p>
          <a:pPr>
            <a:defRPr cap="all"/>
          </a:pPr>
          <a:r>
            <a:rPr lang="en-US" sz="1800" b="1" cap="none" dirty="0">
              <a:latin typeface="Tahoma" panose="020B0604030504040204" pitchFamily="34" charset="0"/>
              <a:ea typeface="Tahoma" panose="020B0604030504040204" pitchFamily="34" charset="0"/>
              <a:cs typeface="Tahoma" panose="020B0604030504040204" pitchFamily="34" charset="0"/>
            </a:rPr>
            <a:t>Enhance coordination among ministries and departments regarding data </a:t>
          </a:r>
        </a:p>
      </dgm:t>
    </dgm:pt>
    <dgm:pt modelId="{FFB43582-F1D2-4044-8269-DA858A793F24}" type="parTrans" cxnId="{F4DAFC44-048C-4097-B873-F6002052C245}">
      <dgm:prSet/>
      <dgm:spPr/>
      <dgm:t>
        <a:bodyPr/>
        <a:lstStyle/>
        <a:p>
          <a:endParaRPr lang="en-US"/>
        </a:p>
      </dgm:t>
    </dgm:pt>
    <dgm:pt modelId="{0BF00352-7AC5-462A-8482-C7F8C9FCE22B}" type="sibTrans" cxnId="{F4DAFC44-048C-4097-B873-F6002052C245}">
      <dgm:prSet phldrT="03"/>
      <dgm:spPr/>
      <dgm:t>
        <a:bodyPr/>
        <a:lstStyle/>
        <a:p>
          <a:r>
            <a:rPr lang="en-US"/>
            <a:t>03</a:t>
          </a:r>
        </a:p>
      </dgm:t>
    </dgm:pt>
    <dgm:pt modelId="{8872148B-190D-4206-9A41-2FEFD9BE8779}">
      <dgm:prSet custT="1"/>
      <dgm:spPr/>
      <dgm:t>
        <a:bodyPr/>
        <a:lstStyle/>
        <a:p>
          <a:pPr>
            <a:defRPr cap="all"/>
          </a:pPr>
          <a:r>
            <a:rPr lang="en-US" sz="1800" b="1" cap="none" dirty="0">
              <a:latin typeface="Tahoma" panose="020B0604030504040204" pitchFamily="34" charset="0"/>
              <a:ea typeface="Tahoma" panose="020B0604030504040204" pitchFamily="34" charset="0"/>
              <a:cs typeface="Tahoma" panose="020B0604030504040204" pitchFamily="34" charset="0"/>
            </a:rPr>
            <a:t>Extend support to BBS, where methodological improvement requires in LFS etc.</a:t>
          </a:r>
          <a:endParaRPr lang="en-GB" sz="1800" b="1" cap="none" dirty="0">
            <a:latin typeface="Tahoma" panose="020B0604030504040204" pitchFamily="34" charset="0"/>
            <a:ea typeface="Tahoma" panose="020B0604030504040204" pitchFamily="34" charset="0"/>
            <a:cs typeface="Tahoma" panose="020B0604030504040204" pitchFamily="34" charset="0"/>
          </a:endParaRPr>
        </a:p>
      </dgm:t>
    </dgm:pt>
    <dgm:pt modelId="{BDB87431-0AE1-4E27-986B-6DDBC7BA5983}" type="parTrans" cxnId="{C4CF9C7E-009D-4BAF-8483-C8C86A57EA02}">
      <dgm:prSet/>
      <dgm:spPr/>
      <dgm:t>
        <a:bodyPr/>
        <a:lstStyle/>
        <a:p>
          <a:endParaRPr lang="en-GB"/>
        </a:p>
      </dgm:t>
    </dgm:pt>
    <dgm:pt modelId="{C37BEEC7-BCE5-4430-AEC6-A6507A4B23D4}" type="sibTrans" cxnId="{C4CF9C7E-009D-4BAF-8483-C8C86A57EA02}">
      <dgm:prSet phldrT="04"/>
      <dgm:spPr/>
      <dgm:t>
        <a:bodyPr/>
        <a:lstStyle/>
        <a:p>
          <a:r>
            <a:rPr lang="en-GB"/>
            <a:t>04</a:t>
          </a:r>
        </a:p>
      </dgm:t>
    </dgm:pt>
    <dgm:pt modelId="{45491978-A4C1-4482-9D4F-628C50C1645B}" type="pres">
      <dgm:prSet presAssocID="{5934DCEE-FEA8-45FC-A495-A7097EE3F3AB}" presName="Name0" presStyleCnt="0">
        <dgm:presLayoutVars>
          <dgm:animLvl val="lvl"/>
          <dgm:resizeHandles val="exact"/>
        </dgm:presLayoutVars>
      </dgm:prSet>
      <dgm:spPr/>
    </dgm:pt>
    <dgm:pt modelId="{CFE9A6C1-5FC2-4E6F-BDE9-12612FD587ED}" type="pres">
      <dgm:prSet presAssocID="{D365921E-3A23-48D2-BB54-D3845BED9632}" presName="compositeNode" presStyleCnt="0">
        <dgm:presLayoutVars>
          <dgm:bulletEnabled val="1"/>
        </dgm:presLayoutVars>
      </dgm:prSet>
      <dgm:spPr/>
    </dgm:pt>
    <dgm:pt modelId="{7ED2FFB4-59DF-4B99-B54F-65EAE82B2BA1}" type="pres">
      <dgm:prSet presAssocID="{D365921E-3A23-48D2-BB54-D3845BED9632}" presName="bgRect" presStyleLbl="bgAccFollowNode1" presStyleIdx="0" presStyleCnt="4" custScaleY="112090" custLinFactNeighborX="-824"/>
      <dgm:spPr/>
    </dgm:pt>
    <dgm:pt modelId="{D799AD09-5A68-4624-B02D-94C189B16254}" type="pres">
      <dgm:prSet presAssocID="{28B8C61F-1C89-4CB7-BEDE-39C56EE28B99}" presName="sibTransNodeCircle" presStyleLbl="alignNode1" presStyleIdx="0" presStyleCnt="8" custLinFactNeighborY="-37985">
        <dgm:presLayoutVars>
          <dgm:chMax val="0"/>
          <dgm:bulletEnabled/>
        </dgm:presLayoutVars>
      </dgm:prSet>
      <dgm:spPr/>
    </dgm:pt>
    <dgm:pt modelId="{B20B4C57-298A-447E-923F-0989DBF2AF96}" type="pres">
      <dgm:prSet presAssocID="{D365921E-3A23-48D2-BB54-D3845BED9632}" presName="bottomLine" presStyleLbl="alignNode1" presStyleIdx="1" presStyleCnt="8">
        <dgm:presLayoutVars/>
      </dgm:prSet>
      <dgm:spPr/>
    </dgm:pt>
    <dgm:pt modelId="{4A5E01A5-59DA-42E7-A53F-16A79F0C5116}" type="pres">
      <dgm:prSet presAssocID="{D365921E-3A23-48D2-BB54-D3845BED9632}" presName="nodeText" presStyleLbl="bgAccFollowNode1" presStyleIdx="0" presStyleCnt="4">
        <dgm:presLayoutVars>
          <dgm:bulletEnabled val="1"/>
        </dgm:presLayoutVars>
      </dgm:prSet>
      <dgm:spPr/>
    </dgm:pt>
    <dgm:pt modelId="{3CEA9F53-B0CD-4C3B-B5B5-8C7596501002}" type="pres">
      <dgm:prSet presAssocID="{28B8C61F-1C89-4CB7-BEDE-39C56EE28B99}" presName="sibTrans" presStyleCnt="0"/>
      <dgm:spPr/>
    </dgm:pt>
    <dgm:pt modelId="{D03CEF80-6066-45D4-937B-3C5B87778FFB}" type="pres">
      <dgm:prSet presAssocID="{7A8F088B-DAD4-4989-AEB1-4058686126C8}" presName="compositeNode" presStyleCnt="0">
        <dgm:presLayoutVars>
          <dgm:bulletEnabled val="1"/>
        </dgm:presLayoutVars>
      </dgm:prSet>
      <dgm:spPr/>
    </dgm:pt>
    <dgm:pt modelId="{D63DFDEC-11A4-4DC1-BB7A-83B0C85E7978}" type="pres">
      <dgm:prSet presAssocID="{7A8F088B-DAD4-4989-AEB1-4058686126C8}" presName="bgRect" presStyleLbl="bgAccFollowNode1" presStyleIdx="1" presStyleCnt="4" custScaleY="112090" custLinFactNeighborX="-824"/>
      <dgm:spPr/>
    </dgm:pt>
    <dgm:pt modelId="{3C3ED326-9C7F-460E-ADBB-1BF336F8E18D}" type="pres">
      <dgm:prSet presAssocID="{BAE17B8B-C234-4AFC-9812-05524DFCB3D2}" presName="sibTransNodeCircle" presStyleLbl="alignNode1" presStyleIdx="2" presStyleCnt="8" custLinFactNeighborY="-37985">
        <dgm:presLayoutVars>
          <dgm:chMax val="0"/>
          <dgm:bulletEnabled/>
        </dgm:presLayoutVars>
      </dgm:prSet>
      <dgm:spPr/>
    </dgm:pt>
    <dgm:pt modelId="{29E68920-744F-4ACC-A867-51C2AA8F3957}" type="pres">
      <dgm:prSet presAssocID="{7A8F088B-DAD4-4989-AEB1-4058686126C8}" presName="bottomLine" presStyleLbl="alignNode1" presStyleIdx="3" presStyleCnt="8">
        <dgm:presLayoutVars/>
      </dgm:prSet>
      <dgm:spPr/>
    </dgm:pt>
    <dgm:pt modelId="{F6696CB9-3833-4D4B-B813-BCBC2065FB67}" type="pres">
      <dgm:prSet presAssocID="{7A8F088B-DAD4-4989-AEB1-4058686126C8}" presName="nodeText" presStyleLbl="bgAccFollowNode1" presStyleIdx="1" presStyleCnt="4">
        <dgm:presLayoutVars>
          <dgm:bulletEnabled val="1"/>
        </dgm:presLayoutVars>
      </dgm:prSet>
      <dgm:spPr/>
    </dgm:pt>
    <dgm:pt modelId="{DDB1B4EA-55D1-48AC-8197-A6C1DC35F521}" type="pres">
      <dgm:prSet presAssocID="{BAE17B8B-C234-4AFC-9812-05524DFCB3D2}" presName="sibTrans" presStyleCnt="0"/>
      <dgm:spPr/>
    </dgm:pt>
    <dgm:pt modelId="{64A97D59-60C3-4BA4-9296-545B3049D910}" type="pres">
      <dgm:prSet presAssocID="{61AF7592-4F7B-4DED-925F-DE3B5492275F}" presName="compositeNode" presStyleCnt="0">
        <dgm:presLayoutVars>
          <dgm:bulletEnabled val="1"/>
        </dgm:presLayoutVars>
      </dgm:prSet>
      <dgm:spPr/>
    </dgm:pt>
    <dgm:pt modelId="{BE178801-97DC-4F39-AA2C-0A9C7F1C8DFC}" type="pres">
      <dgm:prSet presAssocID="{61AF7592-4F7B-4DED-925F-DE3B5492275F}" presName="bgRect" presStyleLbl="bgAccFollowNode1" presStyleIdx="2" presStyleCnt="4" custScaleX="99727" custScaleY="112090" custLinFactNeighborX="-824"/>
      <dgm:spPr/>
    </dgm:pt>
    <dgm:pt modelId="{136DD5E1-400B-4224-87E6-DDA939D1E6BF}" type="pres">
      <dgm:prSet presAssocID="{0BF00352-7AC5-462A-8482-C7F8C9FCE22B}" presName="sibTransNodeCircle" presStyleLbl="alignNode1" presStyleIdx="4" presStyleCnt="8" custLinFactNeighborY="-37985">
        <dgm:presLayoutVars>
          <dgm:chMax val="0"/>
          <dgm:bulletEnabled/>
        </dgm:presLayoutVars>
      </dgm:prSet>
      <dgm:spPr/>
    </dgm:pt>
    <dgm:pt modelId="{E2D48336-53B2-4091-BC62-778964665150}" type="pres">
      <dgm:prSet presAssocID="{61AF7592-4F7B-4DED-925F-DE3B5492275F}" presName="bottomLine" presStyleLbl="alignNode1" presStyleIdx="5" presStyleCnt="8">
        <dgm:presLayoutVars/>
      </dgm:prSet>
      <dgm:spPr/>
    </dgm:pt>
    <dgm:pt modelId="{9544C086-1342-4560-8870-77ECABD9FDC7}" type="pres">
      <dgm:prSet presAssocID="{61AF7592-4F7B-4DED-925F-DE3B5492275F}" presName="nodeText" presStyleLbl="bgAccFollowNode1" presStyleIdx="2" presStyleCnt="4">
        <dgm:presLayoutVars>
          <dgm:bulletEnabled val="1"/>
        </dgm:presLayoutVars>
      </dgm:prSet>
      <dgm:spPr/>
    </dgm:pt>
    <dgm:pt modelId="{EB301E0E-3648-405B-809B-BEA2585B5475}" type="pres">
      <dgm:prSet presAssocID="{0BF00352-7AC5-462A-8482-C7F8C9FCE22B}" presName="sibTrans" presStyleCnt="0"/>
      <dgm:spPr/>
    </dgm:pt>
    <dgm:pt modelId="{F996ABD2-7275-4F45-AFCC-3F249BC5CC73}" type="pres">
      <dgm:prSet presAssocID="{8872148B-190D-4206-9A41-2FEFD9BE8779}" presName="compositeNode" presStyleCnt="0">
        <dgm:presLayoutVars>
          <dgm:bulletEnabled val="1"/>
        </dgm:presLayoutVars>
      </dgm:prSet>
      <dgm:spPr/>
    </dgm:pt>
    <dgm:pt modelId="{295BD494-A5E1-4C80-B3E2-0826492F380D}" type="pres">
      <dgm:prSet presAssocID="{8872148B-190D-4206-9A41-2FEFD9BE8779}" presName="bgRect" presStyleLbl="bgAccFollowNode1" presStyleIdx="3" presStyleCnt="4" custScaleY="112090" custLinFactNeighborX="-824"/>
      <dgm:spPr/>
    </dgm:pt>
    <dgm:pt modelId="{0B37E6AF-CC0E-43ED-B1F8-97B7B415566A}" type="pres">
      <dgm:prSet presAssocID="{C37BEEC7-BCE5-4430-AEC6-A6507A4B23D4}" presName="sibTransNodeCircle" presStyleLbl="alignNode1" presStyleIdx="6" presStyleCnt="8" custLinFactNeighborY="-37985">
        <dgm:presLayoutVars>
          <dgm:chMax val="0"/>
          <dgm:bulletEnabled/>
        </dgm:presLayoutVars>
      </dgm:prSet>
      <dgm:spPr/>
    </dgm:pt>
    <dgm:pt modelId="{BB35371F-E9B4-413D-A95C-8B928EBDF21E}" type="pres">
      <dgm:prSet presAssocID="{8872148B-190D-4206-9A41-2FEFD9BE8779}" presName="bottomLine" presStyleLbl="alignNode1" presStyleIdx="7" presStyleCnt="8">
        <dgm:presLayoutVars/>
      </dgm:prSet>
      <dgm:spPr/>
    </dgm:pt>
    <dgm:pt modelId="{F61EA8B6-0B77-432A-A551-B5F100E4CE56}" type="pres">
      <dgm:prSet presAssocID="{8872148B-190D-4206-9A41-2FEFD9BE8779}" presName="nodeText" presStyleLbl="bgAccFollowNode1" presStyleIdx="3" presStyleCnt="4">
        <dgm:presLayoutVars>
          <dgm:bulletEnabled val="1"/>
        </dgm:presLayoutVars>
      </dgm:prSet>
      <dgm:spPr/>
    </dgm:pt>
  </dgm:ptLst>
  <dgm:cxnLst>
    <dgm:cxn modelId="{B1E1C201-FC47-4CA6-BB3F-9A06B34B1368}" type="presOf" srcId="{7A8F088B-DAD4-4989-AEB1-4058686126C8}" destId="{D63DFDEC-11A4-4DC1-BB7A-83B0C85E7978}" srcOrd="0" destOrd="0" presId="urn:microsoft.com/office/officeart/2016/7/layout/BasicLinearProcessNumbered"/>
    <dgm:cxn modelId="{1D4D0C04-7F7B-48F8-8E48-652499B1A100}" type="presOf" srcId="{8872148B-190D-4206-9A41-2FEFD9BE8779}" destId="{295BD494-A5E1-4C80-B3E2-0826492F380D}" srcOrd="0" destOrd="0" presId="urn:microsoft.com/office/officeart/2016/7/layout/BasicLinearProcessNumbered"/>
    <dgm:cxn modelId="{8FB59304-C93B-440D-A5EC-E4A732E58ECD}" type="presOf" srcId="{C37BEEC7-BCE5-4430-AEC6-A6507A4B23D4}" destId="{0B37E6AF-CC0E-43ED-B1F8-97B7B415566A}" srcOrd="0" destOrd="0" presId="urn:microsoft.com/office/officeart/2016/7/layout/BasicLinearProcessNumbered"/>
    <dgm:cxn modelId="{B3E59711-5DCD-4C8A-9EFD-801D35AAB902}" type="presOf" srcId="{5934DCEE-FEA8-45FC-A495-A7097EE3F3AB}" destId="{45491978-A4C1-4482-9D4F-628C50C1645B}" srcOrd="0" destOrd="0" presId="urn:microsoft.com/office/officeart/2016/7/layout/BasicLinearProcessNumbered"/>
    <dgm:cxn modelId="{8274332E-F41A-49AB-9325-9D9E589FD705}" type="presOf" srcId="{BAE17B8B-C234-4AFC-9812-05524DFCB3D2}" destId="{3C3ED326-9C7F-460E-ADBB-1BF336F8E18D}" srcOrd="0" destOrd="0" presId="urn:microsoft.com/office/officeart/2016/7/layout/BasicLinearProcessNumbered"/>
    <dgm:cxn modelId="{A8394E64-5E41-4007-9EED-0B0BF11680DD}" srcId="{5934DCEE-FEA8-45FC-A495-A7097EE3F3AB}" destId="{7A8F088B-DAD4-4989-AEB1-4058686126C8}" srcOrd="1" destOrd="0" parTransId="{2DFA2DE8-1C6A-4600-A509-4CAF266B111C}" sibTransId="{BAE17B8B-C234-4AFC-9812-05524DFCB3D2}"/>
    <dgm:cxn modelId="{F4DAFC44-048C-4097-B873-F6002052C245}" srcId="{5934DCEE-FEA8-45FC-A495-A7097EE3F3AB}" destId="{61AF7592-4F7B-4DED-925F-DE3B5492275F}" srcOrd="2" destOrd="0" parTransId="{FFB43582-F1D2-4044-8269-DA858A793F24}" sibTransId="{0BF00352-7AC5-462A-8482-C7F8C9FCE22B}"/>
    <dgm:cxn modelId="{02F6E551-9663-4B40-B0C8-E209649B501D}" type="presOf" srcId="{8872148B-190D-4206-9A41-2FEFD9BE8779}" destId="{F61EA8B6-0B77-432A-A551-B5F100E4CE56}" srcOrd="1" destOrd="0" presId="urn:microsoft.com/office/officeart/2016/7/layout/BasicLinearProcessNumbered"/>
    <dgm:cxn modelId="{D6C1087A-8A9F-42DB-B431-7E6230099754}" type="presOf" srcId="{28B8C61F-1C89-4CB7-BEDE-39C56EE28B99}" destId="{D799AD09-5A68-4624-B02D-94C189B16254}" srcOrd="0" destOrd="0" presId="urn:microsoft.com/office/officeart/2016/7/layout/BasicLinearProcessNumbered"/>
    <dgm:cxn modelId="{C4CF9C7E-009D-4BAF-8483-C8C86A57EA02}" srcId="{5934DCEE-FEA8-45FC-A495-A7097EE3F3AB}" destId="{8872148B-190D-4206-9A41-2FEFD9BE8779}" srcOrd="3" destOrd="0" parTransId="{BDB87431-0AE1-4E27-986B-6DDBC7BA5983}" sibTransId="{C37BEEC7-BCE5-4430-AEC6-A6507A4B23D4}"/>
    <dgm:cxn modelId="{EA8D818D-BF42-43BA-870E-41B3C6C2DEAC}" type="presOf" srcId="{61AF7592-4F7B-4DED-925F-DE3B5492275F}" destId="{9544C086-1342-4560-8870-77ECABD9FDC7}" srcOrd="1" destOrd="0" presId="urn:microsoft.com/office/officeart/2016/7/layout/BasicLinearProcessNumbered"/>
    <dgm:cxn modelId="{ADEB2CB2-7D26-4978-B930-8DEC229BC976}" srcId="{5934DCEE-FEA8-45FC-A495-A7097EE3F3AB}" destId="{D365921E-3A23-48D2-BB54-D3845BED9632}" srcOrd="0" destOrd="0" parTransId="{CB4C1D35-0DE3-42E0-9114-45190AF65B98}" sibTransId="{28B8C61F-1C89-4CB7-BEDE-39C56EE28B99}"/>
    <dgm:cxn modelId="{4E3CBAC0-FA4A-46C1-BD6B-AE67FA1AE5F6}" type="presOf" srcId="{D365921E-3A23-48D2-BB54-D3845BED9632}" destId="{4A5E01A5-59DA-42E7-A53F-16A79F0C5116}" srcOrd="1" destOrd="0" presId="urn:microsoft.com/office/officeart/2016/7/layout/BasicLinearProcessNumbered"/>
    <dgm:cxn modelId="{DDD24AD8-FE61-4726-B151-B52DA9EBA16A}" type="presOf" srcId="{0BF00352-7AC5-462A-8482-C7F8C9FCE22B}" destId="{136DD5E1-400B-4224-87E6-DDA939D1E6BF}" srcOrd="0" destOrd="0" presId="urn:microsoft.com/office/officeart/2016/7/layout/BasicLinearProcessNumbered"/>
    <dgm:cxn modelId="{FE7246E5-F4C0-49A1-94D1-C0164611A42F}" type="presOf" srcId="{D365921E-3A23-48D2-BB54-D3845BED9632}" destId="{7ED2FFB4-59DF-4B99-B54F-65EAE82B2BA1}" srcOrd="0" destOrd="0" presId="urn:microsoft.com/office/officeart/2016/7/layout/BasicLinearProcessNumbered"/>
    <dgm:cxn modelId="{87D6BAFC-6AD9-4600-950A-2F976A016BEF}" type="presOf" srcId="{7A8F088B-DAD4-4989-AEB1-4058686126C8}" destId="{F6696CB9-3833-4D4B-B813-BCBC2065FB67}" srcOrd="1" destOrd="0" presId="urn:microsoft.com/office/officeart/2016/7/layout/BasicLinearProcessNumbered"/>
    <dgm:cxn modelId="{F3BDC5FF-6AA4-4522-B30B-9F2E6D00F14A}" type="presOf" srcId="{61AF7592-4F7B-4DED-925F-DE3B5492275F}" destId="{BE178801-97DC-4F39-AA2C-0A9C7F1C8DFC}" srcOrd="0" destOrd="0" presId="urn:microsoft.com/office/officeart/2016/7/layout/BasicLinearProcessNumbered"/>
    <dgm:cxn modelId="{1434D696-6820-44A0-9899-8EC4D72F5A25}" type="presParOf" srcId="{45491978-A4C1-4482-9D4F-628C50C1645B}" destId="{CFE9A6C1-5FC2-4E6F-BDE9-12612FD587ED}" srcOrd="0" destOrd="0" presId="urn:microsoft.com/office/officeart/2016/7/layout/BasicLinearProcessNumbered"/>
    <dgm:cxn modelId="{713F0F19-287F-438F-8D48-448BD1AD1B30}" type="presParOf" srcId="{CFE9A6C1-5FC2-4E6F-BDE9-12612FD587ED}" destId="{7ED2FFB4-59DF-4B99-B54F-65EAE82B2BA1}" srcOrd="0" destOrd="0" presId="urn:microsoft.com/office/officeart/2016/7/layout/BasicLinearProcessNumbered"/>
    <dgm:cxn modelId="{81BF26F9-4970-49D9-BB63-56578C7B76BA}" type="presParOf" srcId="{CFE9A6C1-5FC2-4E6F-BDE9-12612FD587ED}" destId="{D799AD09-5A68-4624-B02D-94C189B16254}" srcOrd="1" destOrd="0" presId="urn:microsoft.com/office/officeart/2016/7/layout/BasicLinearProcessNumbered"/>
    <dgm:cxn modelId="{C55942F4-A379-4B3F-B47A-28A621BF6720}" type="presParOf" srcId="{CFE9A6C1-5FC2-4E6F-BDE9-12612FD587ED}" destId="{B20B4C57-298A-447E-923F-0989DBF2AF96}" srcOrd="2" destOrd="0" presId="urn:microsoft.com/office/officeart/2016/7/layout/BasicLinearProcessNumbered"/>
    <dgm:cxn modelId="{089A56C9-92C4-4989-B530-68431FEFDACD}" type="presParOf" srcId="{CFE9A6C1-5FC2-4E6F-BDE9-12612FD587ED}" destId="{4A5E01A5-59DA-42E7-A53F-16A79F0C5116}" srcOrd="3" destOrd="0" presId="urn:microsoft.com/office/officeart/2016/7/layout/BasicLinearProcessNumbered"/>
    <dgm:cxn modelId="{14420993-E43F-4F80-BEC7-23720E971F8D}" type="presParOf" srcId="{45491978-A4C1-4482-9D4F-628C50C1645B}" destId="{3CEA9F53-B0CD-4C3B-B5B5-8C7596501002}" srcOrd="1" destOrd="0" presId="urn:microsoft.com/office/officeart/2016/7/layout/BasicLinearProcessNumbered"/>
    <dgm:cxn modelId="{96AB5B63-18D5-44C9-A523-0B77799DA9A6}" type="presParOf" srcId="{45491978-A4C1-4482-9D4F-628C50C1645B}" destId="{D03CEF80-6066-45D4-937B-3C5B87778FFB}" srcOrd="2" destOrd="0" presId="urn:microsoft.com/office/officeart/2016/7/layout/BasicLinearProcessNumbered"/>
    <dgm:cxn modelId="{5D98AA10-214B-4BF6-B424-91E250784104}" type="presParOf" srcId="{D03CEF80-6066-45D4-937B-3C5B87778FFB}" destId="{D63DFDEC-11A4-4DC1-BB7A-83B0C85E7978}" srcOrd="0" destOrd="0" presId="urn:microsoft.com/office/officeart/2016/7/layout/BasicLinearProcessNumbered"/>
    <dgm:cxn modelId="{29F5CD37-FBC5-490A-AF74-5D2BE70EABA7}" type="presParOf" srcId="{D03CEF80-6066-45D4-937B-3C5B87778FFB}" destId="{3C3ED326-9C7F-460E-ADBB-1BF336F8E18D}" srcOrd="1" destOrd="0" presId="urn:microsoft.com/office/officeart/2016/7/layout/BasicLinearProcessNumbered"/>
    <dgm:cxn modelId="{FEEB1502-1CFD-43C5-9A87-1D0C2E9DF17A}" type="presParOf" srcId="{D03CEF80-6066-45D4-937B-3C5B87778FFB}" destId="{29E68920-744F-4ACC-A867-51C2AA8F3957}" srcOrd="2" destOrd="0" presId="urn:microsoft.com/office/officeart/2016/7/layout/BasicLinearProcessNumbered"/>
    <dgm:cxn modelId="{7504DC03-B04C-4FD4-BE9A-E311AF09A883}" type="presParOf" srcId="{D03CEF80-6066-45D4-937B-3C5B87778FFB}" destId="{F6696CB9-3833-4D4B-B813-BCBC2065FB67}" srcOrd="3" destOrd="0" presId="urn:microsoft.com/office/officeart/2016/7/layout/BasicLinearProcessNumbered"/>
    <dgm:cxn modelId="{B9045414-2F77-4DBE-9273-F21F92995BB5}" type="presParOf" srcId="{45491978-A4C1-4482-9D4F-628C50C1645B}" destId="{DDB1B4EA-55D1-48AC-8197-A6C1DC35F521}" srcOrd="3" destOrd="0" presId="urn:microsoft.com/office/officeart/2016/7/layout/BasicLinearProcessNumbered"/>
    <dgm:cxn modelId="{16669376-7CD5-4F50-B80D-38ECB72A96A3}" type="presParOf" srcId="{45491978-A4C1-4482-9D4F-628C50C1645B}" destId="{64A97D59-60C3-4BA4-9296-545B3049D910}" srcOrd="4" destOrd="0" presId="urn:microsoft.com/office/officeart/2016/7/layout/BasicLinearProcessNumbered"/>
    <dgm:cxn modelId="{3B1C878B-2CE5-4A61-A0FA-50FFBD88275F}" type="presParOf" srcId="{64A97D59-60C3-4BA4-9296-545B3049D910}" destId="{BE178801-97DC-4F39-AA2C-0A9C7F1C8DFC}" srcOrd="0" destOrd="0" presId="urn:microsoft.com/office/officeart/2016/7/layout/BasicLinearProcessNumbered"/>
    <dgm:cxn modelId="{A313AAED-9E61-4CDA-9767-93EF090E7111}" type="presParOf" srcId="{64A97D59-60C3-4BA4-9296-545B3049D910}" destId="{136DD5E1-400B-4224-87E6-DDA939D1E6BF}" srcOrd="1" destOrd="0" presId="urn:microsoft.com/office/officeart/2016/7/layout/BasicLinearProcessNumbered"/>
    <dgm:cxn modelId="{D0C84453-83E3-40EC-B304-71D88C994970}" type="presParOf" srcId="{64A97D59-60C3-4BA4-9296-545B3049D910}" destId="{E2D48336-53B2-4091-BC62-778964665150}" srcOrd="2" destOrd="0" presId="urn:microsoft.com/office/officeart/2016/7/layout/BasicLinearProcessNumbered"/>
    <dgm:cxn modelId="{338645AF-B444-4C76-B098-ADC6E6E18B3A}" type="presParOf" srcId="{64A97D59-60C3-4BA4-9296-545B3049D910}" destId="{9544C086-1342-4560-8870-77ECABD9FDC7}" srcOrd="3" destOrd="0" presId="urn:microsoft.com/office/officeart/2016/7/layout/BasicLinearProcessNumbered"/>
    <dgm:cxn modelId="{0F6D6562-DD7F-4722-AE19-71FEA32EC0A1}" type="presParOf" srcId="{45491978-A4C1-4482-9D4F-628C50C1645B}" destId="{EB301E0E-3648-405B-809B-BEA2585B5475}" srcOrd="5" destOrd="0" presId="urn:microsoft.com/office/officeart/2016/7/layout/BasicLinearProcessNumbered"/>
    <dgm:cxn modelId="{1F1DAB1D-118D-42F7-863F-4DF3373E4000}" type="presParOf" srcId="{45491978-A4C1-4482-9D4F-628C50C1645B}" destId="{F996ABD2-7275-4F45-AFCC-3F249BC5CC73}" srcOrd="6" destOrd="0" presId="urn:microsoft.com/office/officeart/2016/7/layout/BasicLinearProcessNumbered"/>
    <dgm:cxn modelId="{A83AC02A-025E-40BA-9DAA-8771FB124A5E}" type="presParOf" srcId="{F996ABD2-7275-4F45-AFCC-3F249BC5CC73}" destId="{295BD494-A5E1-4C80-B3E2-0826492F380D}" srcOrd="0" destOrd="0" presId="urn:microsoft.com/office/officeart/2016/7/layout/BasicLinearProcessNumbered"/>
    <dgm:cxn modelId="{812E6B06-8818-46CD-B769-56C5E46DCE0E}" type="presParOf" srcId="{F996ABD2-7275-4F45-AFCC-3F249BC5CC73}" destId="{0B37E6AF-CC0E-43ED-B1F8-97B7B415566A}" srcOrd="1" destOrd="0" presId="urn:microsoft.com/office/officeart/2016/7/layout/BasicLinearProcessNumbered"/>
    <dgm:cxn modelId="{10ACB2D5-2605-4057-A7BC-37708E647BF6}" type="presParOf" srcId="{F996ABD2-7275-4F45-AFCC-3F249BC5CC73}" destId="{BB35371F-E9B4-413D-A95C-8B928EBDF21E}" srcOrd="2" destOrd="0" presId="urn:microsoft.com/office/officeart/2016/7/layout/BasicLinearProcessNumbered"/>
    <dgm:cxn modelId="{806D47E6-E4C6-4B81-82E7-73625972C3E0}" type="presParOf" srcId="{F996ABD2-7275-4F45-AFCC-3F249BC5CC73}" destId="{F61EA8B6-0B77-432A-A551-B5F100E4CE56}"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F03C0-DC9A-49E7-8F60-967F9BE50BDE}">
      <dsp:nvSpPr>
        <dsp:cNvPr id="0" name=""/>
        <dsp:cNvSpPr/>
      </dsp:nvSpPr>
      <dsp:spPr>
        <a:xfrm>
          <a:off x="8153" y="490723"/>
          <a:ext cx="4874212" cy="2392224"/>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Identifying persons with functional difficulties from household is sometimes challenging;</a:t>
          </a:r>
        </a:p>
      </dsp:txBody>
      <dsp:txXfrm>
        <a:off x="1204265" y="490723"/>
        <a:ext cx="2481988" cy="2392224"/>
      </dsp:txXfrm>
    </dsp:sp>
    <dsp:sp modelId="{DCD6C359-2CB5-4839-A6DF-A776B76E2B9E}">
      <dsp:nvSpPr>
        <dsp:cNvPr id="0" name=""/>
        <dsp:cNvSpPr/>
      </dsp:nvSpPr>
      <dsp:spPr>
        <a:xfrm>
          <a:off x="4394945" y="458065"/>
          <a:ext cx="4874212" cy="2457539"/>
        </a:xfrm>
        <a:prstGeom prst="chevron">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Lack of coordination among other ministries and BBS, consequently disability data may be misleading.</a:t>
          </a:r>
        </a:p>
      </dsp:txBody>
      <dsp:txXfrm>
        <a:off x="5623715" y="458065"/>
        <a:ext cx="2416673" cy="2457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2FFB4-59DF-4B99-B54F-65EAE82B2BA1}">
      <dsp:nvSpPr>
        <dsp:cNvPr id="0" name=""/>
        <dsp:cNvSpPr/>
      </dsp:nvSpPr>
      <dsp:spPr>
        <a:xfrm>
          <a:off x="0" y="321732"/>
          <a:ext cx="2616733" cy="410633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4011" tIns="330200" rIns="204011" bIns="330200" numCol="1" spcCol="1270" anchor="t" anchorCtr="0">
          <a:noAutofit/>
        </a:bodyPr>
        <a:lstStyle/>
        <a:p>
          <a:pPr marL="0" lvl="0" indent="0" algn="l" defTabSz="800100">
            <a:lnSpc>
              <a:spcPct val="90000"/>
            </a:lnSpc>
            <a:spcBef>
              <a:spcPct val="0"/>
            </a:spcBef>
            <a:spcAft>
              <a:spcPct val="35000"/>
            </a:spcAft>
            <a:buNone/>
            <a:defRPr cap="all"/>
          </a:pPr>
          <a:r>
            <a:rPr lang="en-US" sz="1800" b="1" kern="1200" cap="none" dirty="0">
              <a:latin typeface="Tahoma" panose="020B0604030504040204" pitchFamily="34" charset="0"/>
              <a:ea typeface="Tahoma" panose="020B0604030504040204" pitchFamily="34" charset="0"/>
              <a:cs typeface="Tahoma" panose="020B0604030504040204" pitchFamily="34" charset="0"/>
            </a:rPr>
            <a:t>Harmonization with international aggregated concepts and definition in all surveys and </a:t>
          </a:r>
          <a:r>
            <a:rPr lang="en-US" sz="1800" b="1" kern="1200" cap="none" dirty="0" err="1">
              <a:latin typeface="Tahoma" panose="020B0604030504040204" pitchFamily="34" charset="0"/>
              <a:ea typeface="Tahoma" panose="020B0604030504040204" pitchFamily="34" charset="0"/>
              <a:cs typeface="Tahoma" panose="020B0604030504040204" pitchFamily="34" charset="0"/>
            </a:rPr>
            <a:t>cen</a:t>
          </a:r>
          <a:r>
            <a:rPr lang="en-GB" sz="1800" b="1" kern="1200" cap="none" dirty="0">
              <a:latin typeface="Tahoma" panose="020B0604030504040204" pitchFamily="34" charset="0"/>
              <a:ea typeface="Tahoma" panose="020B0604030504040204" pitchFamily="34" charset="0"/>
              <a:cs typeface="Tahoma" panose="020B0604030504040204" pitchFamily="34" charset="0"/>
            </a:rPr>
            <a:t>s</a:t>
          </a:r>
          <a:r>
            <a:rPr lang="en-US" sz="1800" b="1" kern="1200" cap="none" dirty="0">
              <a:latin typeface="Tahoma" panose="020B0604030504040204" pitchFamily="34" charset="0"/>
              <a:ea typeface="Tahoma" panose="020B0604030504040204" pitchFamily="34" charset="0"/>
              <a:cs typeface="Tahoma" panose="020B0604030504040204" pitchFamily="34" charset="0"/>
            </a:rPr>
            <a:t>uses</a:t>
          </a:r>
        </a:p>
      </dsp:txBody>
      <dsp:txXfrm>
        <a:off x="0" y="1882139"/>
        <a:ext cx="2616733" cy="2463800"/>
      </dsp:txXfrm>
    </dsp:sp>
    <dsp:sp modelId="{D799AD09-5A68-4624-B02D-94C189B16254}">
      <dsp:nvSpPr>
        <dsp:cNvPr id="0" name=""/>
        <dsp:cNvSpPr/>
      </dsp:nvSpPr>
      <dsp:spPr>
        <a:xfrm>
          <a:off x="762151" y="492063"/>
          <a:ext cx="1099027" cy="109902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684" tIns="12700" rIns="85684" bIns="12700" numCol="1" spcCol="1270" anchor="ctr" anchorCtr="0">
          <a:noAutofit/>
        </a:bodyPr>
        <a:lstStyle/>
        <a:p>
          <a:pPr marL="0" lvl="0" indent="0" algn="ctr" defTabSz="1866900">
            <a:lnSpc>
              <a:spcPct val="90000"/>
            </a:lnSpc>
            <a:spcBef>
              <a:spcPct val="0"/>
            </a:spcBef>
            <a:spcAft>
              <a:spcPct val="35000"/>
            </a:spcAft>
            <a:buNone/>
          </a:pPr>
          <a:r>
            <a:rPr lang="en-US" sz="4200" kern="1200"/>
            <a:t>01</a:t>
          </a:r>
        </a:p>
      </dsp:txBody>
      <dsp:txXfrm>
        <a:off x="923100" y="653012"/>
        <a:ext cx="777129" cy="777129"/>
      </dsp:txXfrm>
    </dsp:sp>
    <dsp:sp modelId="{B20B4C57-298A-447E-923F-0989DBF2AF96}">
      <dsp:nvSpPr>
        <dsp:cNvPr id="0" name=""/>
        <dsp:cNvSpPr/>
      </dsp:nvSpPr>
      <dsp:spPr>
        <a:xfrm>
          <a:off x="3298" y="4206541"/>
          <a:ext cx="2616733" cy="7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3DFDEC-11A4-4DC1-BB7A-83B0C85E7978}">
      <dsp:nvSpPr>
        <dsp:cNvPr id="0" name=""/>
        <dsp:cNvSpPr/>
      </dsp:nvSpPr>
      <dsp:spPr>
        <a:xfrm>
          <a:off x="2860143" y="321732"/>
          <a:ext cx="2616733" cy="4106334"/>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4011" tIns="330200" rIns="204011" bIns="330200" numCol="1" spcCol="1270" anchor="t" anchorCtr="0">
          <a:noAutofit/>
        </a:bodyPr>
        <a:lstStyle/>
        <a:p>
          <a:pPr marL="0" lvl="0" indent="0" algn="l" defTabSz="800100">
            <a:lnSpc>
              <a:spcPct val="90000"/>
            </a:lnSpc>
            <a:spcBef>
              <a:spcPct val="0"/>
            </a:spcBef>
            <a:spcAft>
              <a:spcPct val="35000"/>
            </a:spcAft>
            <a:buNone/>
            <a:defRPr cap="all"/>
          </a:pPr>
          <a:r>
            <a:rPr lang="en-US" sz="1800" b="1" kern="1200" cap="none" dirty="0">
              <a:latin typeface="Tahoma" panose="020B0604030504040204" pitchFamily="34" charset="0"/>
              <a:ea typeface="Tahoma" panose="020B0604030504040204" pitchFamily="34" charset="0"/>
              <a:cs typeface="Tahoma" panose="020B0604030504040204" pitchFamily="34" charset="0"/>
            </a:rPr>
            <a:t>Re-visit the global guidelines and relevant tools in upcoming surveys</a:t>
          </a:r>
        </a:p>
      </dsp:txBody>
      <dsp:txXfrm>
        <a:off x="2860143" y="1882139"/>
        <a:ext cx="2616733" cy="2463800"/>
      </dsp:txXfrm>
    </dsp:sp>
    <dsp:sp modelId="{3C3ED326-9C7F-460E-ADBB-1BF336F8E18D}">
      <dsp:nvSpPr>
        <dsp:cNvPr id="0" name=""/>
        <dsp:cNvSpPr/>
      </dsp:nvSpPr>
      <dsp:spPr>
        <a:xfrm>
          <a:off x="3640557" y="492063"/>
          <a:ext cx="1099027" cy="1099027"/>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684" tIns="12700" rIns="85684" bIns="12700" numCol="1" spcCol="1270" anchor="ctr" anchorCtr="0">
          <a:noAutofit/>
        </a:bodyPr>
        <a:lstStyle/>
        <a:p>
          <a:pPr marL="0" lvl="0" indent="0" algn="ctr" defTabSz="1866900">
            <a:lnSpc>
              <a:spcPct val="90000"/>
            </a:lnSpc>
            <a:spcBef>
              <a:spcPct val="0"/>
            </a:spcBef>
            <a:spcAft>
              <a:spcPct val="35000"/>
            </a:spcAft>
            <a:buNone/>
          </a:pPr>
          <a:r>
            <a:rPr lang="en-US" sz="4200" kern="1200"/>
            <a:t>02</a:t>
          </a:r>
        </a:p>
      </dsp:txBody>
      <dsp:txXfrm>
        <a:off x="3801506" y="653012"/>
        <a:ext cx="777129" cy="777129"/>
      </dsp:txXfrm>
    </dsp:sp>
    <dsp:sp modelId="{29E68920-744F-4ACC-A867-51C2AA8F3957}">
      <dsp:nvSpPr>
        <dsp:cNvPr id="0" name=""/>
        <dsp:cNvSpPr/>
      </dsp:nvSpPr>
      <dsp:spPr>
        <a:xfrm>
          <a:off x="2881705" y="4206541"/>
          <a:ext cx="2616733" cy="72"/>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178801-97DC-4F39-AA2C-0A9C7F1C8DFC}">
      <dsp:nvSpPr>
        <dsp:cNvPr id="0" name=""/>
        <dsp:cNvSpPr/>
      </dsp:nvSpPr>
      <dsp:spPr>
        <a:xfrm>
          <a:off x="5742121" y="321732"/>
          <a:ext cx="2609589" cy="4106334"/>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4011" tIns="330200" rIns="204011" bIns="330200" numCol="1" spcCol="1270" anchor="t" anchorCtr="0">
          <a:noAutofit/>
        </a:bodyPr>
        <a:lstStyle/>
        <a:p>
          <a:pPr marL="0" lvl="0" indent="0" algn="l" defTabSz="800100">
            <a:lnSpc>
              <a:spcPct val="90000"/>
            </a:lnSpc>
            <a:spcBef>
              <a:spcPct val="0"/>
            </a:spcBef>
            <a:spcAft>
              <a:spcPct val="35000"/>
            </a:spcAft>
            <a:buNone/>
            <a:defRPr cap="all"/>
          </a:pPr>
          <a:r>
            <a:rPr lang="en-US" sz="1800" b="1" kern="1200" cap="none" dirty="0">
              <a:latin typeface="Tahoma" panose="020B0604030504040204" pitchFamily="34" charset="0"/>
              <a:ea typeface="Tahoma" panose="020B0604030504040204" pitchFamily="34" charset="0"/>
              <a:cs typeface="Tahoma" panose="020B0604030504040204" pitchFamily="34" charset="0"/>
            </a:rPr>
            <a:t>Enhance coordination among ministries and departments regarding data </a:t>
          </a:r>
        </a:p>
      </dsp:txBody>
      <dsp:txXfrm>
        <a:off x="5742121" y="1882139"/>
        <a:ext cx="2609589" cy="2463800"/>
      </dsp:txXfrm>
    </dsp:sp>
    <dsp:sp modelId="{136DD5E1-400B-4224-87E6-DDA939D1E6BF}">
      <dsp:nvSpPr>
        <dsp:cNvPr id="0" name=""/>
        <dsp:cNvSpPr/>
      </dsp:nvSpPr>
      <dsp:spPr>
        <a:xfrm>
          <a:off x="6518964" y="492063"/>
          <a:ext cx="1099027" cy="1099027"/>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684" tIns="12700" rIns="85684" bIns="12700" numCol="1" spcCol="1270" anchor="ctr" anchorCtr="0">
          <a:noAutofit/>
        </a:bodyPr>
        <a:lstStyle/>
        <a:p>
          <a:pPr marL="0" lvl="0" indent="0" algn="ctr" defTabSz="1866900">
            <a:lnSpc>
              <a:spcPct val="90000"/>
            </a:lnSpc>
            <a:spcBef>
              <a:spcPct val="0"/>
            </a:spcBef>
            <a:spcAft>
              <a:spcPct val="35000"/>
            </a:spcAft>
            <a:buNone/>
          </a:pPr>
          <a:r>
            <a:rPr lang="en-US" sz="4200" kern="1200"/>
            <a:t>03</a:t>
          </a:r>
        </a:p>
      </dsp:txBody>
      <dsp:txXfrm>
        <a:off x="6679913" y="653012"/>
        <a:ext cx="777129" cy="777129"/>
      </dsp:txXfrm>
    </dsp:sp>
    <dsp:sp modelId="{E2D48336-53B2-4091-BC62-778964665150}">
      <dsp:nvSpPr>
        <dsp:cNvPr id="0" name=""/>
        <dsp:cNvSpPr/>
      </dsp:nvSpPr>
      <dsp:spPr>
        <a:xfrm>
          <a:off x="5760111" y="4206541"/>
          <a:ext cx="2616733" cy="7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5BD494-A5E1-4C80-B3E2-0826492F380D}">
      <dsp:nvSpPr>
        <dsp:cNvPr id="0" name=""/>
        <dsp:cNvSpPr/>
      </dsp:nvSpPr>
      <dsp:spPr>
        <a:xfrm>
          <a:off x="8616956" y="321732"/>
          <a:ext cx="2616733" cy="4106334"/>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4011" tIns="330200" rIns="204011" bIns="330200" numCol="1" spcCol="1270" anchor="t" anchorCtr="0">
          <a:noAutofit/>
        </a:bodyPr>
        <a:lstStyle/>
        <a:p>
          <a:pPr marL="0" lvl="0" indent="0" algn="l" defTabSz="800100">
            <a:lnSpc>
              <a:spcPct val="90000"/>
            </a:lnSpc>
            <a:spcBef>
              <a:spcPct val="0"/>
            </a:spcBef>
            <a:spcAft>
              <a:spcPct val="35000"/>
            </a:spcAft>
            <a:buNone/>
            <a:defRPr cap="all"/>
          </a:pPr>
          <a:r>
            <a:rPr lang="en-US" sz="1800" b="1" kern="1200" cap="none" dirty="0">
              <a:latin typeface="Tahoma" panose="020B0604030504040204" pitchFamily="34" charset="0"/>
              <a:ea typeface="Tahoma" panose="020B0604030504040204" pitchFamily="34" charset="0"/>
              <a:cs typeface="Tahoma" panose="020B0604030504040204" pitchFamily="34" charset="0"/>
            </a:rPr>
            <a:t>Extend support to BBS, where methodological improvement requires in LFS etc.</a:t>
          </a:r>
          <a:endParaRPr lang="en-GB" sz="1800" b="1" kern="1200" cap="none" dirty="0">
            <a:latin typeface="Tahoma" panose="020B0604030504040204" pitchFamily="34" charset="0"/>
            <a:ea typeface="Tahoma" panose="020B0604030504040204" pitchFamily="34" charset="0"/>
            <a:cs typeface="Tahoma" panose="020B0604030504040204" pitchFamily="34" charset="0"/>
          </a:endParaRPr>
        </a:p>
      </dsp:txBody>
      <dsp:txXfrm>
        <a:off x="8616956" y="1882139"/>
        <a:ext cx="2616733" cy="2463800"/>
      </dsp:txXfrm>
    </dsp:sp>
    <dsp:sp modelId="{0B37E6AF-CC0E-43ED-B1F8-97B7B415566A}">
      <dsp:nvSpPr>
        <dsp:cNvPr id="0" name=""/>
        <dsp:cNvSpPr/>
      </dsp:nvSpPr>
      <dsp:spPr>
        <a:xfrm>
          <a:off x="9397370" y="492063"/>
          <a:ext cx="1099027" cy="1099027"/>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684" tIns="12700" rIns="85684" bIns="12700" numCol="1" spcCol="1270" anchor="ctr" anchorCtr="0">
          <a:noAutofit/>
        </a:bodyPr>
        <a:lstStyle/>
        <a:p>
          <a:pPr marL="0" lvl="0" indent="0" algn="ctr" defTabSz="1866900">
            <a:lnSpc>
              <a:spcPct val="90000"/>
            </a:lnSpc>
            <a:spcBef>
              <a:spcPct val="0"/>
            </a:spcBef>
            <a:spcAft>
              <a:spcPct val="35000"/>
            </a:spcAft>
            <a:buNone/>
          </a:pPr>
          <a:r>
            <a:rPr lang="en-GB" sz="4200" kern="1200"/>
            <a:t>04</a:t>
          </a:r>
        </a:p>
      </dsp:txBody>
      <dsp:txXfrm>
        <a:off x="9558319" y="653012"/>
        <a:ext cx="777129" cy="777129"/>
      </dsp:txXfrm>
    </dsp:sp>
    <dsp:sp modelId="{BB35371F-E9B4-413D-A95C-8B928EBDF21E}">
      <dsp:nvSpPr>
        <dsp:cNvPr id="0" name=""/>
        <dsp:cNvSpPr/>
      </dsp:nvSpPr>
      <dsp:spPr>
        <a:xfrm>
          <a:off x="8638518" y="4206541"/>
          <a:ext cx="2616733" cy="72"/>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DCBEB355-D301-94A0-34D7-42ABDAF799AA}"/>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E1887C66-46B7-2548-A4EB-6A87B134BE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a:extLst>
              <a:ext uri="{FF2B5EF4-FFF2-40B4-BE49-F238E27FC236}">
                <a16:creationId xmlns:a16="http://schemas.microsoft.com/office/drawing/2014/main" id="{D39AB1D4-96B4-3885-46BA-9C64CF2EB9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5295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F9A8A5F-D4A2-73AD-193B-72BD04D4F304}"/>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DB6A717-DB5F-A1F5-41D6-9227CDCB3B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57ABD795-B890-EE30-F52D-622F15FA8A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2C1DC16-17B9-4576-89F4-A1726CE00BB6}" type="slidenum">
              <a:rPr lang="en-US" altLang="en-US" smtClean="0"/>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a2500e4d40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a2500e4d4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a2500e4d40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a2500e4d4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26" name="Google Shape;2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5183188" y="987425"/>
            <a:ext cx="6172200" cy="4873625"/>
          </a:xfrm>
          <a:prstGeom prst="rect">
            <a:avLst/>
          </a:prstGeom>
          <a:noFill/>
          <a:ln>
            <a:noFill/>
          </a:ln>
        </p:spPr>
      </p:sp>
      <p:sp>
        <p:nvSpPr>
          <p:cNvPr id="64" name="Google Shape;6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8A891614-770B-6968-29E1-DCC952A6B217}"/>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AB044465-AFFF-EE79-001D-DCD03CFD07FB}"/>
              </a:ext>
            </a:extLst>
          </p:cNvPr>
          <p:cNvSpPr txBox="1">
            <a:spLocks noGrp="1"/>
          </p:cNvSpPr>
          <p:nvPr>
            <p:ph type="ctrTitle"/>
          </p:nvPr>
        </p:nvSpPr>
        <p:spPr>
          <a:xfrm>
            <a:off x="876150" y="583500"/>
            <a:ext cx="10439700" cy="2387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6000"/>
              <a:buFont typeface="Play"/>
              <a:buNone/>
            </a:pPr>
            <a:r>
              <a:rPr lang="en-US" sz="4000" dirty="0">
                <a:latin typeface="EB Garamond"/>
                <a:ea typeface="EB Garamond"/>
                <a:cs typeface="EB Garamond"/>
                <a:sym typeface="EB Garamond"/>
              </a:rPr>
              <a:t>National Symposium</a:t>
            </a:r>
            <a:endParaRPr sz="4000" dirty="0">
              <a:latin typeface="EB Garamond"/>
              <a:ea typeface="EB Garamond"/>
              <a:cs typeface="EB Garamond"/>
              <a:sym typeface="EB Garamond"/>
            </a:endParaRPr>
          </a:p>
          <a:p>
            <a:pPr marL="0" lvl="0" indent="0" algn="ctr" rtl="0">
              <a:lnSpc>
                <a:spcPct val="90000"/>
              </a:lnSpc>
              <a:spcBef>
                <a:spcPts val="0"/>
              </a:spcBef>
              <a:spcAft>
                <a:spcPts val="0"/>
              </a:spcAft>
              <a:buClr>
                <a:schemeClr val="dk1"/>
              </a:buClr>
              <a:buSzPts val="6000"/>
              <a:buFont typeface="Play"/>
              <a:buNone/>
            </a:pPr>
            <a:r>
              <a:rPr lang="en-US" sz="3200" dirty="0">
                <a:latin typeface="EB Garamond"/>
                <a:ea typeface="EB Garamond"/>
                <a:cs typeface="EB Garamond"/>
                <a:sym typeface="EB Garamond"/>
              </a:rPr>
              <a:t>in observance of</a:t>
            </a:r>
            <a:endParaRPr sz="3200" dirty="0">
              <a:latin typeface="EB Garamond"/>
              <a:ea typeface="EB Garamond"/>
              <a:cs typeface="EB Garamond"/>
              <a:sym typeface="EB Garamond"/>
            </a:endParaRPr>
          </a:p>
          <a:p>
            <a:pPr marL="0" lvl="0" indent="0" algn="ctr" rtl="0">
              <a:lnSpc>
                <a:spcPct val="90000"/>
              </a:lnSpc>
              <a:spcBef>
                <a:spcPts val="0"/>
              </a:spcBef>
              <a:spcAft>
                <a:spcPts val="0"/>
              </a:spcAft>
              <a:buClr>
                <a:schemeClr val="dk1"/>
              </a:buClr>
              <a:buSzPts val="6000"/>
              <a:buFont typeface="Play"/>
              <a:buNone/>
            </a:pPr>
            <a:r>
              <a:rPr lang="en-US" sz="3200" dirty="0">
                <a:latin typeface="EB Garamond"/>
                <a:ea typeface="EB Garamond"/>
                <a:cs typeface="EB Garamond"/>
                <a:sym typeface="EB Garamond"/>
              </a:rPr>
              <a:t>The International Day of Persons with Disabilities</a:t>
            </a:r>
            <a:endParaRPr sz="5700" dirty="0">
              <a:latin typeface="EB Garamond"/>
              <a:ea typeface="EB Garamond"/>
              <a:cs typeface="EB Garamond"/>
              <a:sym typeface="EB Garamond"/>
            </a:endParaRPr>
          </a:p>
        </p:txBody>
      </p:sp>
      <p:sp>
        <p:nvSpPr>
          <p:cNvPr id="85" name="Google Shape;85;p1">
            <a:extLst>
              <a:ext uri="{FF2B5EF4-FFF2-40B4-BE49-F238E27FC236}">
                <a16:creationId xmlns:a16="http://schemas.microsoft.com/office/drawing/2014/main" id="{E81E639C-B032-D65E-565E-3B5DCE1A7CF3}"/>
              </a:ext>
            </a:extLst>
          </p:cNvPr>
          <p:cNvSpPr txBox="1">
            <a:spLocks noGrp="1"/>
          </p:cNvSpPr>
          <p:nvPr>
            <p:ph type="subTitle" idx="1"/>
          </p:nvPr>
        </p:nvSpPr>
        <p:spPr>
          <a:xfrm>
            <a:off x="583328" y="3119062"/>
            <a:ext cx="11289900" cy="2073406"/>
          </a:xfrm>
          <a:prstGeom prst="rect">
            <a:avLst/>
          </a:prstGeom>
          <a:noFill/>
          <a:ln>
            <a:noFill/>
          </a:ln>
        </p:spPr>
        <p:txBody>
          <a:bodyPr spcFirstLastPara="1" wrap="square" lIns="91425" tIns="45700" rIns="91425" bIns="45700" anchor="t" anchorCtr="0">
            <a:noAutofit/>
          </a:bodyPr>
          <a:lstStyle/>
          <a:p>
            <a:pPr>
              <a:defRPr/>
            </a:pPr>
            <a:r>
              <a:rPr lang="en-US" sz="2800" b="1" dirty="0">
                <a:latin typeface="Arial" panose="020B0604020202020204" pitchFamily="34" charset="0"/>
                <a:cs typeface="Arial" panose="020B0604020202020204" pitchFamily="34" charset="0"/>
              </a:rPr>
              <a:t>Disability Insights from Labour Force </a:t>
            </a:r>
            <a:r>
              <a:rPr lang="en-US" sz="2800" b="1" dirty="0">
                <a:latin typeface="Tahoma" panose="020B0604030504040204" pitchFamily="34" charset="0"/>
                <a:ea typeface="Tahoma" panose="020B0604030504040204" pitchFamily="34" charset="0"/>
                <a:cs typeface="Tahoma" panose="020B0604030504040204" pitchFamily="34" charset="0"/>
              </a:rPr>
              <a:t>Survey</a:t>
            </a:r>
            <a:r>
              <a:rPr lang="en-US" sz="2800" b="1" dirty="0">
                <a:latin typeface="Arial" panose="020B0604020202020204" pitchFamily="34" charset="0"/>
                <a:cs typeface="Arial" panose="020B0604020202020204" pitchFamily="34" charset="0"/>
              </a:rPr>
              <a:t> (DILFS) 2022 Bangladesh</a:t>
            </a:r>
          </a:p>
        </p:txBody>
      </p:sp>
      <p:pic>
        <p:nvPicPr>
          <p:cNvPr id="86" name="Google Shape;86;p1" title="IDPC-32.png">
            <a:extLst>
              <a:ext uri="{FF2B5EF4-FFF2-40B4-BE49-F238E27FC236}">
                <a16:creationId xmlns:a16="http://schemas.microsoft.com/office/drawing/2014/main" id="{96217CC4-94D3-BF1C-3C50-B8C48C93E70C}"/>
              </a:ext>
            </a:extLst>
          </p:cNvPr>
          <p:cNvPicPr preferRelativeResize="0"/>
          <p:nvPr/>
        </p:nvPicPr>
        <p:blipFill>
          <a:blip r:embed="rId3">
            <a:alphaModFix/>
          </a:blip>
          <a:stretch>
            <a:fillRect/>
          </a:stretch>
        </p:blipFill>
        <p:spPr>
          <a:xfrm>
            <a:off x="4378439" y="5893272"/>
            <a:ext cx="1378093" cy="627392"/>
          </a:xfrm>
          <a:prstGeom prst="rect">
            <a:avLst/>
          </a:prstGeom>
          <a:noFill/>
          <a:ln>
            <a:noFill/>
          </a:ln>
        </p:spPr>
      </p:pic>
      <p:pic>
        <p:nvPicPr>
          <p:cNvPr id="87" name="Google Shape;87;p1" title="IDPC-34.png">
            <a:extLst>
              <a:ext uri="{FF2B5EF4-FFF2-40B4-BE49-F238E27FC236}">
                <a16:creationId xmlns:a16="http://schemas.microsoft.com/office/drawing/2014/main" id="{7AA28BDD-6979-3618-B950-EB284EC7AB99}"/>
              </a:ext>
            </a:extLst>
          </p:cNvPr>
          <p:cNvPicPr preferRelativeResize="0"/>
          <p:nvPr/>
        </p:nvPicPr>
        <p:blipFill>
          <a:blip r:embed="rId4">
            <a:alphaModFix/>
          </a:blip>
          <a:stretch>
            <a:fillRect/>
          </a:stretch>
        </p:blipFill>
        <p:spPr>
          <a:xfrm>
            <a:off x="2854195" y="5896664"/>
            <a:ext cx="1378092" cy="620620"/>
          </a:xfrm>
          <a:prstGeom prst="rect">
            <a:avLst/>
          </a:prstGeom>
          <a:noFill/>
          <a:ln>
            <a:noFill/>
          </a:ln>
        </p:spPr>
      </p:pic>
      <p:pic>
        <p:nvPicPr>
          <p:cNvPr id="88" name="Google Shape;88;p1" title="australian-aid logo [Converted]-01 - Copy.png">
            <a:extLst>
              <a:ext uri="{FF2B5EF4-FFF2-40B4-BE49-F238E27FC236}">
                <a16:creationId xmlns:a16="http://schemas.microsoft.com/office/drawing/2014/main" id="{AC520E2B-4C71-8F69-8015-20EB04A9C964}"/>
              </a:ext>
            </a:extLst>
          </p:cNvPr>
          <p:cNvPicPr preferRelativeResize="0"/>
          <p:nvPr/>
        </p:nvPicPr>
        <p:blipFill>
          <a:blip r:embed="rId5">
            <a:alphaModFix/>
          </a:blip>
          <a:stretch>
            <a:fillRect/>
          </a:stretch>
        </p:blipFill>
        <p:spPr>
          <a:xfrm>
            <a:off x="1663395" y="5968026"/>
            <a:ext cx="1063584" cy="477896"/>
          </a:xfrm>
          <a:prstGeom prst="rect">
            <a:avLst/>
          </a:prstGeom>
          <a:noFill/>
          <a:ln>
            <a:noFill/>
          </a:ln>
        </p:spPr>
      </p:pic>
      <p:pic>
        <p:nvPicPr>
          <p:cNvPr id="89" name="Google Shape;89;p1" title="UNDP-Logo-Blue-Large.png">
            <a:extLst>
              <a:ext uri="{FF2B5EF4-FFF2-40B4-BE49-F238E27FC236}">
                <a16:creationId xmlns:a16="http://schemas.microsoft.com/office/drawing/2014/main" id="{429EC2DE-E3EC-7242-942A-FB6159E511AC}"/>
              </a:ext>
            </a:extLst>
          </p:cNvPr>
          <p:cNvPicPr preferRelativeResize="0"/>
          <p:nvPr/>
        </p:nvPicPr>
        <p:blipFill>
          <a:blip r:embed="rId6">
            <a:alphaModFix/>
          </a:blip>
          <a:stretch>
            <a:fillRect/>
          </a:stretch>
        </p:blipFill>
        <p:spPr>
          <a:xfrm>
            <a:off x="10401296" y="5625876"/>
            <a:ext cx="763525" cy="1162176"/>
          </a:xfrm>
          <a:prstGeom prst="rect">
            <a:avLst/>
          </a:prstGeom>
          <a:noFill/>
          <a:ln>
            <a:noFill/>
          </a:ln>
        </p:spPr>
      </p:pic>
      <p:pic>
        <p:nvPicPr>
          <p:cNvPr id="90" name="Google Shape;90;p1" title="IDPC-30.png">
            <a:extLst>
              <a:ext uri="{FF2B5EF4-FFF2-40B4-BE49-F238E27FC236}">
                <a16:creationId xmlns:a16="http://schemas.microsoft.com/office/drawing/2014/main" id="{AF2C0CE7-2DAA-E765-5DA4-B6DB3CD849E6}"/>
              </a:ext>
            </a:extLst>
          </p:cNvPr>
          <p:cNvPicPr preferRelativeResize="0"/>
          <p:nvPr/>
        </p:nvPicPr>
        <p:blipFill>
          <a:blip r:embed="rId7">
            <a:alphaModFix/>
          </a:blip>
          <a:stretch>
            <a:fillRect/>
          </a:stretch>
        </p:blipFill>
        <p:spPr>
          <a:xfrm>
            <a:off x="6987587" y="6011175"/>
            <a:ext cx="1302660" cy="391600"/>
          </a:xfrm>
          <a:prstGeom prst="rect">
            <a:avLst/>
          </a:prstGeom>
          <a:noFill/>
          <a:ln>
            <a:noFill/>
          </a:ln>
        </p:spPr>
      </p:pic>
      <p:pic>
        <p:nvPicPr>
          <p:cNvPr id="91" name="Google Shape;91;p1" title="IDPC-31.png">
            <a:extLst>
              <a:ext uri="{FF2B5EF4-FFF2-40B4-BE49-F238E27FC236}">
                <a16:creationId xmlns:a16="http://schemas.microsoft.com/office/drawing/2014/main" id="{44793D7A-4944-8821-4FCB-3D19465F6904}"/>
              </a:ext>
            </a:extLst>
          </p:cNvPr>
          <p:cNvPicPr preferRelativeResize="0"/>
          <p:nvPr/>
        </p:nvPicPr>
        <p:blipFill>
          <a:blip r:embed="rId8">
            <a:alphaModFix/>
          </a:blip>
          <a:stretch>
            <a:fillRect/>
          </a:stretch>
        </p:blipFill>
        <p:spPr>
          <a:xfrm>
            <a:off x="9328741" y="5989496"/>
            <a:ext cx="1115625" cy="522506"/>
          </a:xfrm>
          <a:prstGeom prst="rect">
            <a:avLst/>
          </a:prstGeom>
          <a:noFill/>
          <a:ln>
            <a:noFill/>
          </a:ln>
        </p:spPr>
      </p:pic>
      <p:pic>
        <p:nvPicPr>
          <p:cNvPr id="92" name="Google Shape;92;p1" title="IDPC-33.png">
            <a:extLst>
              <a:ext uri="{FF2B5EF4-FFF2-40B4-BE49-F238E27FC236}">
                <a16:creationId xmlns:a16="http://schemas.microsoft.com/office/drawing/2014/main" id="{ABD7919F-BDF2-944B-7815-9419E3616EBD}"/>
              </a:ext>
            </a:extLst>
          </p:cNvPr>
          <p:cNvPicPr preferRelativeResize="0"/>
          <p:nvPr/>
        </p:nvPicPr>
        <p:blipFill>
          <a:blip r:embed="rId9">
            <a:alphaModFix/>
          </a:blip>
          <a:stretch>
            <a:fillRect/>
          </a:stretch>
        </p:blipFill>
        <p:spPr>
          <a:xfrm>
            <a:off x="804673" y="5785201"/>
            <a:ext cx="737625" cy="660725"/>
          </a:xfrm>
          <a:prstGeom prst="rect">
            <a:avLst/>
          </a:prstGeom>
          <a:noFill/>
          <a:ln>
            <a:noFill/>
          </a:ln>
        </p:spPr>
      </p:pic>
      <p:pic>
        <p:nvPicPr>
          <p:cNvPr id="93" name="Google Shape;93;p1" title="IDPC-35.png">
            <a:extLst>
              <a:ext uri="{FF2B5EF4-FFF2-40B4-BE49-F238E27FC236}">
                <a16:creationId xmlns:a16="http://schemas.microsoft.com/office/drawing/2014/main" id="{82AD8249-3DCD-E6F7-BC20-1CDF24C10B8F}"/>
              </a:ext>
            </a:extLst>
          </p:cNvPr>
          <p:cNvPicPr preferRelativeResize="0"/>
          <p:nvPr/>
        </p:nvPicPr>
        <p:blipFill>
          <a:blip r:embed="rId10">
            <a:alphaModFix/>
          </a:blip>
          <a:stretch>
            <a:fillRect/>
          </a:stretch>
        </p:blipFill>
        <p:spPr>
          <a:xfrm>
            <a:off x="8314437" y="5924612"/>
            <a:ext cx="1038225" cy="564721"/>
          </a:xfrm>
          <a:prstGeom prst="rect">
            <a:avLst/>
          </a:prstGeom>
          <a:noFill/>
          <a:ln>
            <a:noFill/>
          </a:ln>
        </p:spPr>
      </p:pic>
      <p:pic>
        <p:nvPicPr>
          <p:cNvPr id="94" name="Google Shape;94;p1" title="IDPC-36.png">
            <a:extLst>
              <a:ext uri="{FF2B5EF4-FFF2-40B4-BE49-F238E27FC236}">
                <a16:creationId xmlns:a16="http://schemas.microsoft.com/office/drawing/2014/main" id="{13AB80A2-F034-D663-31F8-41D133BBACB9}"/>
              </a:ext>
            </a:extLst>
          </p:cNvPr>
          <p:cNvPicPr preferRelativeResize="0"/>
          <p:nvPr/>
        </p:nvPicPr>
        <p:blipFill>
          <a:blip r:embed="rId11">
            <a:alphaModFix/>
          </a:blip>
          <a:stretch>
            <a:fillRect/>
          </a:stretch>
        </p:blipFill>
        <p:spPr>
          <a:xfrm>
            <a:off x="5847757" y="6011174"/>
            <a:ext cx="1115626" cy="391600"/>
          </a:xfrm>
          <a:prstGeom prst="rect">
            <a:avLst/>
          </a:prstGeom>
          <a:noFill/>
          <a:ln>
            <a:noFill/>
          </a:ln>
        </p:spPr>
      </p:pic>
    </p:spTree>
    <p:extLst>
      <p:ext uri="{BB962C8B-B14F-4D97-AF65-F5344CB8AC3E}">
        <p14:creationId xmlns:p14="http://schemas.microsoft.com/office/powerpoint/2010/main" val="1175380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7A69AD-A01F-0A4B-8552-1C5EAC6A2A58}"/>
              </a:ext>
            </a:extLst>
          </p:cNvPr>
          <p:cNvSpPr>
            <a:spLocks noGrp="1"/>
          </p:cNvSpPr>
          <p:nvPr>
            <p:ph type="body" idx="1"/>
          </p:nvPr>
        </p:nvSpPr>
        <p:spPr/>
        <p:txBody>
          <a:bodyPr>
            <a:normAutofit fontScale="92500" lnSpcReduction="20000"/>
          </a:bodyPr>
          <a:lstStyle/>
          <a:p>
            <a:pPr algn="just"/>
            <a:r>
              <a:rPr lang="en-US" dirty="0">
                <a:latin typeface="Tahoma" panose="020B0604030504040204" pitchFamily="34" charset="0"/>
                <a:cs typeface="Tahoma" panose="020B0604030504040204" pitchFamily="34" charset="0"/>
              </a:rPr>
              <a:t>The labour force with disabilities is not very significant. The disabled individuals at the national level was 761.53 thousand. Among the total male and female population, 1.24% are disabled male, and 0.69 thousand are disabled female which is observed lower for female disabled. </a:t>
            </a:r>
          </a:p>
          <a:p>
            <a:r>
              <a:rPr lang="en-US" dirty="0">
                <a:latin typeface="Tahoma" panose="020B0604030504040204" pitchFamily="34" charset="0"/>
                <a:cs typeface="Tahoma" panose="020B0604030504040204" pitchFamily="34" charset="0"/>
              </a:rPr>
              <a:t>The percentage of employed disable population is 1.19% whereas it is 98.81% for   persons without disability. These rates are much higher those who  disable and not in labour force which is 5.65%. </a:t>
            </a:r>
          </a:p>
          <a:p>
            <a:r>
              <a:rPr lang="en-US" dirty="0">
                <a:latin typeface="Tahoma" panose="020B0604030504040204" pitchFamily="34" charset="0"/>
                <a:ea typeface="Tahoma" panose="020B0604030504040204" pitchFamily="34" charset="0"/>
                <a:cs typeface="Tahoma" panose="020B0604030504040204" pitchFamily="34" charset="0"/>
              </a:rPr>
              <a:t>Overall, 3.53% were unemployed, but with disabled population, the percentage is 1.63%, while for without disabled persons, it is 3.55%. For females, at the aggregate level, 3.59% are unemployed. On the other hand, for the disabled population, such rate is 1.93%, while it is 3.60% for without disabled.</a:t>
            </a:r>
          </a:p>
          <a:p>
            <a:endParaRPr lang="en-US" dirty="0"/>
          </a:p>
        </p:txBody>
      </p:sp>
      <p:sp>
        <p:nvSpPr>
          <p:cNvPr id="4" name="Title 1">
            <a:extLst>
              <a:ext uri="{FF2B5EF4-FFF2-40B4-BE49-F238E27FC236}">
                <a16:creationId xmlns:a16="http://schemas.microsoft.com/office/drawing/2014/main" id="{28D153EA-78C8-69F5-8A7A-C19222916ADF}"/>
              </a:ext>
            </a:extLst>
          </p:cNvPr>
          <p:cNvSpPr>
            <a:spLocks noGrp="1"/>
          </p:cNvSpPr>
          <p:nvPr>
            <p:ph type="title"/>
          </p:nvPr>
        </p:nvSpPr>
        <p:spPr>
          <a:xfrm>
            <a:off x="838200" y="365125"/>
            <a:ext cx="10515600" cy="1325563"/>
          </a:xfrm>
        </p:spPr>
        <p:txBody>
          <a:bodyPr/>
          <a:lstStyle/>
          <a:p>
            <a:r>
              <a:rPr lang="en-US" dirty="0">
                <a:latin typeface="EB Garamond"/>
                <a:ea typeface="EB Garamond"/>
                <a:cs typeface="EB Garamond"/>
                <a:sym typeface="EB Garamond"/>
              </a:rPr>
              <a:t>Key Achievement and Good Practices (Cont.)</a:t>
            </a:r>
            <a:endParaRPr lang="en-US" dirty="0"/>
          </a:p>
        </p:txBody>
      </p:sp>
    </p:spTree>
    <p:extLst>
      <p:ext uri="{BB962C8B-B14F-4D97-AF65-F5344CB8AC3E}">
        <p14:creationId xmlns:p14="http://schemas.microsoft.com/office/powerpoint/2010/main" val="457772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F58930-7C2F-9D59-EE90-A6F2DB166443}"/>
              </a:ext>
            </a:extLst>
          </p:cNvPr>
          <p:cNvSpPr>
            <a:spLocks noGrp="1"/>
          </p:cNvSpPr>
          <p:nvPr>
            <p:ph type="body" idx="1"/>
          </p:nvPr>
        </p:nvSpPr>
        <p:spPr>
          <a:xfrm>
            <a:off x="838200" y="1374476"/>
            <a:ext cx="10515600" cy="5170098"/>
          </a:xfrm>
        </p:spPr>
        <p:txBody>
          <a:bodyPr>
            <a:normAutofit fontScale="70000" lnSpcReduction="20000"/>
          </a:bodyPr>
          <a:lstStyle/>
          <a:p>
            <a:pPr algn="just"/>
            <a:r>
              <a:rPr lang="en-US" dirty="0">
                <a:latin typeface="Tahoma" panose="020B0604030504040204" pitchFamily="34" charset="0"/>
                <a:ea typeface="Tahoma" panose="020B0604030504040204" pitchFamily="34" charset="0"/>
                <a:cs typeface="Tahoma" panose="020B0604030504040204" pitchFamily="34" charset="0"/>
              </a:rPr>
              <a:t>Among the employed population with disability the highest 54.56% were own account worker followed by employee (31.92%) and unpaid family worker (9.37%). Among the females, the highest 52.47% were own account worker followed by unpaid family worker (23.48%) and employee (21.76%).</a:t>
            </a:r>
          </a:p>
          <a:p>
            <a:r>
              <a:rPr lang="en-US" dirty="0">
                <a:latin typeface="Tahoma" panose="020B0604030504040204" pitchFamily="34" charset="0"/>
                <a:ea typeface="Tahoma" panose="020B0604030504040204" pitchFamily="34" charset="0"/>
                <a:cs typeface="Tahoma" panose="020B0604030504040204" pitchFamily="34" charset="0"/>
              </a:rPr>
              <a:t>As high as 52.16% with disabled persons are employed in agriculture sector followed by service (36.71%) and industry (11.13%). </a:t>
            </a:r>
          </a:p>
          <a:p>
            <a:r>
              <a:rPr lang="en-US" dirty="0">
                <a:latin typeface="Tahoma" panose="020B0604030504040204" pitchFamily="34" charset="0"/>
                <a:ea typeface="Tahoma" panose="020B0604030504040204" pitchFamily="34" charset="0"/>
                <a:cs typeface="Tahoma" panose="020B0604030504040204" pitchFamily="34" charset="0"/>
              </a:rPr>
              <a:t>At the national level only 12.81% with disabled persons are in the formal sector and such percentage for males and females are 15.74% and 3.13% respectively. All the rest are engaged in informal sector.</a:t>
            </a:r>
          </a:p>
          <a:p>
            <a:r>
              <a:rPr lang="en-US" dirty="0">
                <a:latin typeface="Tahoma" panose="020B0604030504040204" pitchFamily="34" charset="0"/>
                <a:ea typeface="Calibri" panose="020F0502020204030204" pitchFamily="34" charset="0"/>
                <a:cs typeface="Vrinda"/>
              </a:rPr>
              <a:t>At the national level an employed persons with disability works for 38 hours in a week and 40 hours in the urban area and 36 hours in the rural area.  For the males 44 hours worked per week is found at the national level and 46 hours and 42 hours respectively in urban and rural areas. </a:t>
            </a:r>
            <a:endParaRPr lang="en-US" dirty="0">
              <a:ea typeface="Calibri" panose="020F0502020204030204" pitchFamily="34" charset="0"/>
              <a:cs typeface="Vrinda"/>
            </a:endParaRPr>
          </a:p>
          <a:p>
            <a:r>
              <a:rPr lang="en-US" dirty="0">
                <a:latin typeface="Tahoma" panose="020B0604030504040204" pitchFamily="34" charset="0"/>
                <a:ea typeface="Tahoma" panose="020B0604030504040204" pitchFamily="34" charset="0"/>
                <a:cs typeface="Tahoma" panose="020B0604030504040204" pitchFamily="34" charset="0"/>
              </a:rPr>
              <a:t>The average monthly income of a person with disability is TK 10470.01 at the national level, it is TK 11,552.72 in urban area and TK 9417.31 in the rural area. The males person with disabilities have higher monthly income than their female counterparts in the both urban and rural area. </a:t>
            </a:r>
          </a:p>
          <a:p>
            <a:r>
              <a:rPr lang="en-US" dirty="0">
                <a:latin typeface="Tahoma" panose="020B0604030504040204" pitchFamily="34" charset="0"/>
                <a:ea typeface="Tahoma" panose="020B0604030504040204" pitchFamily="34" charset="0"/>
                <a:cs typeface="Tahoma" panose="020B0604030504040204" pitchFamily="34" charset="0"/>
              </a:rPr>
              <a:t>The labour force participation rate of disabled person is only 22.54% and it was 32.22% for the males and 11.34% for females. The rate is much below the national labour force participation rate 61.20%. </a:t>
            </a:r>
          </a:p>
          <a:p>
            <a:endParaRPr lang="en-US" dirty="0"/>
          </a:p>
        </p:txBody>
      </p:sp>
      <p:sp>
        <p:nvSpPr>
          <p:cNvPr id="4" name="Title 1">
            <a:extLst>
              <a:ext uri="{FF2B5EF4-FFF2-40B4-BE49-F238E27FC236}">
                <a16:creationId xmlns:a16="http://schemas.microsoft.com/office/drawing/2014/main" id="{3E9016FE-CBED-CE46-921B-B44D8B292D8B}"/>
              </a:ext>
            </a:extLst>
          </p:cNvPr>
          <p:cNvSpPr>
            <a:spLocks noGrp="1"/>
          </p:cNvSpPr>
          <p:nvPr>
            <p:ph type="title"/>
          </p:nvPr>
        </p:nvSpPr>
        <p:spPr>
          <a:xfrm>
            <a:off x="838200" y="163842"/>
            <a:ext cx="10515600" cy="1325563"/>
          </a:xfrm>
        </p:spPr>
        <p:txBody>
          <a:bodyPr/>
          <a:lstStyle/>
          <a:p>
            <a:r>
              <a:rPr lang="en-US" dirty="0">
                <a:latin typeface="EB Garamond"/>
                <a:ea typeface="EB Garamond"/>
                <a:cs typeface="EB Garamond"/>
                <a:sym typeface="EB Garamond"/>
              </a:rPr>
              <a:t>Key Achievement and Good Practices (Cont.)</a:t>
            </a:r>
            <a:endParaRPr lang="en-US" dirty="0"/>
          </a:p>
        </p:txBody>
      </p:sp>
    </p:spTree>
    <p:extLst>
      <p:ext uri="{BB962C8B-B14F-4D97-AF65-F5344CB8AC3E}">
        <p14:creationId xmlns:p14="http://schemas.microsoft.com/office/powerpoint/2010/main" val="4038378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extBox 5">
            <a:extLst>
              <a:ext uri="{FF2B5EF4-FFF2-40B4-BE49-F238E27FC236}">
                <a16:creationId xmlns:a16="http://schemas.microsoft.com/office/drawing/2014/main" id="{EC936F4E-FA85-AE7E-1151-6EFC6EDB50C6}"/>
              </a:ext>
            </a:extLst>
          </p:cNvPr>
          <p:cNvGraphicFramePr/>
          <p:nvPr/>
        </p:nvGraphicFramePr>
        <p:xfrm>
          <a:off x="1431471" y="2312351"/>
          <a:ext cx="9277312" cy="3373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Google Shape;129;g3a2500e4d40_0_32">
            <a:extLst>
              <a:ext uri="{FF2B5EF4-FFF2-40B4-BE49-F238E27FC236}">
                <a16:creationId xmlns:a16="http://schemas.microsoft.com/office/drawing/2014/main" id="{E4FE5457-DFF6-C553-16D1-064DC0452A6D}"/>
              </a:ext>
            </a:extLst>
          </p:cNvPr>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EB Garamond"/>
                <a:ea typeface="EB Garamond"/>
                <a:cs typeface="EB Garamond"/>
                <a:sym typeface="EB Garamond"/>
              </a:rPr>
              <a:t>Challenges and Lessons Learned </a:t>
            </a:r>
            <a:endParaRPr dirty="0">
              <a:latin typeface="EB Garamond"/>
              <a:ea typeface="EB Garamond"/>
              <a:cs typeface="EB Garamond"/>
              <a:sym typeface="EB 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3a2500e4d40_0_3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EB Garamond"/>
                <a:ea typeface="EB Garamond"/>
                <a:cs typeface="EB Garamond"/>
                <a:sym typeface="EB Garamond"/>
              </a:rPr>
              <a:t>Collaboration and Partnership </a:t>
            </a:r>
            <a:endParaRPr dirty="0">
              <a:latin typeface="EB Garamond"/>
              <a:ea typeface="EB Garamond"/>
              <a:cs typeface="EB Garamond"/>
              <a:sym typeface="EB Garamond"/>
            </a:endParaRPr>
          </a:p>
        </p:txBody>
      </p:sp>
      <p:sp>
        <p:nvSpPr>
          <p:cNvPr id="2" name="Text Placeholder 1">
            <a:extLst>
              <a:ext uri="{FF2B5EF4-FFF2-40B4-BE49-F238E27FC236}">
                <a16:creationId xmlns:a16="http://schemas.microsoft.com/office/drawing/2014/main" id="{B09DBDA8-F52B-2403-75C0-8E6C0707968C}"/>
              </a:ext>
            </a:extLst>
          </p:cNvPr>
          <p:cNvSpPr>
            <a:spLocks noGrp="1" noChangeArrowheads="1"/>
          </p:cNvSpPr>
          <p:nvPr>
            <p:ph type="body" idx="1"/>
          </p:nvPr>
        </p:nvSpPr>
        <p:spPr bwMode="auto">
          <a:xfrm>
            <a:off x="838199" y="1354416"/>
            <a:ext cx="9732035"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2000" b="1" i="0" u="none" strike="noStrike" cap="none" normalizeH="0" baseline="0" dirty="0">
                <a:ln>
                  <a:noFill/>
                </a:ln>
                <a:solidFill>
                  <a:schemeClr val="tx1"/>
                </a:solidFill>
                <a:effectLst/>
                <a:latin typeface="Arial" panose="020B0604020202020204" pitchFamily="34" charset="0"/>
              </a:rPr>
              <a:t>International Labour Organization (ILO)</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Technical support in questionnaire design, training, analysis, and field supervision</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Continuous collaboration in strengthening disability measurement in labour statistics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000" b="1" i="0" u="none" strike="noStrike" cap="none" normalizeH="0" baseline="0" dirty="0">
                <a:ln>
                  <a:noFill/>
                </a:ln>
                <a:solidFill>
                  <a:schemeClr val="tx1"/>
                </a:solidFill>
                <a:effectLst/>
                <a:latin typeface="Arial" panose="020B0604020202020204" pitchFamily="34" charset="0"/>
              </a:rPr>
              <a:t>Government Ministries &amp; Agencies</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Active engagement of relevant ministries throughout the survey process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Joint efforts to ensure alignment with national disability policies and standards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000" b="1" i="0" u="none" strike="noStrike" cap="none" normalizeH="0" baseline="0" dirty="0">
                <a:ln>
                  <a:noFill/>
                </a:ln>
                <a:solidFill>
                  <a:schemeClr val="tx1"/>
                </a:solidFill>
                <a:effectLst/>
                <a:latin typeface="Arial" panose="020B0604020202020204" pitchFamily="34" charset="0"/>
              </a:rPr>
              <a:t>Organizations of Persons with Disabilities (OPDs)</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Meaningful participation in reviewing and refining the disability module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r>
              <a:rPr kumimoji="0" lang="en-US" altLang="en-US" sz="2000" b="0" i="0" u="none" strike="noStrike" cap="none" normalizeH="0" baseline="0" dirty="0">
                <a:ln>
                  <a:noFill/>
                </a:ln>
                <a:solidFill>
                  <a:schemeClr val="tx1"/>
                </a:solidFill>
                <a:effectLst/>
                <a:latin typeface="Arial" panose="020B0604020202020204" pitchFamily="34" charset="0"/>
              </a:rPr>
              <a:t>Valuable inputs in consultation workshops and dissemination events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000" b="1" i="0" u="none" strike="noStrike" cap="none" normalizeH="0" baseline="0" dirty="0">
                <a:ln>
                  <a:noFill/>
                </a:ln>
                <a:solidFill>
                  <a:schemeClr val="tx1"/>
                </a:solidFill>
                <a:effectLst/>
                <a:latin typeface="Arial" panose="020B0604020202020204" pitchFamily="34" charset="0"/>
              </a:rPr>
              <a:t> Multi-Stakeholder Working Group</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285750" indent="-285750" eaLnBrk="0" fontAlgn="base" hangingPunct="0">
              <a:lnSpc>
                <a:spcPct val="100000"/>
              </a:lnSpc>
              <a:spcBef>
                <a:spcPct val="0"/>
              </a:spcBef>
              <a:spcAft>
                <a:spcPct val="0"/>
              </a:spcAft>
              <a:buClrTx/>
              <a:buSzTx/>
              <a:buFont typeface="Wingdings" panose="05000000000000000000" pitchFamily="2" charset="2"/>
              <a:buChar char="§"/>
            </a:pPr>
            <a:r>
              <a:rPr kumimoji="0" lang="en-US" altLang="en-US" sz="2000" b="0" i="0" u="none" strike="noStrike" cap="none" normalizeH="0" baseline="0" dirty="0">
                <a:ln>
                  <a:noFill/>
                </a:ln>
                <a:solidFill>
                  <a:schemeClr val="tx1"/>
                </a:solidFill>
                <a:effectLst/>
                <a:latin typeface="Arial" panose="020B0604020202020204" pitchFamily="34" charset="0"/>
              </a:rPr>
              <a:t>Established with representatives from BBS, ILO, and OPDs</a:t>
            </a:r>
          </a:p>
          <a:p>
            <a:pPr marL="285750" indent="-285750" eaLnBrk="0" fontAlgn="base" hangingPunct="0">
              <a:lnSpc>
                <a:spcPct val="100000"/>
              </a:lnSpc>
              <a:spcBef>
                <a:spcPct val="0"/>
              </a:spcBef>
              <a:spcAft>
                <a:spcPct val="0"/>
              </a:spcAft>
              <a:buClrTx/>
              <a:buSzTx/>
              <a:buFont typeface="Wingdings" panose="05000000000000000000" pitchFamily="2" charset="2"/>
              <a:buChar char="§"/>
            </a:pPr>
            <a:r>
              <a:rPr kumimoji="0" lang="en-US" altLang="en-US" sz="2000" b="0" i="0" u="none" strike="noStrike" cap="none" normalizeH="0" baseline="0" dirty="0">
                <a:ln>
                  <a:noFill/>
                </a:ln>
                <a:solidFill>
                  <a:schemeClr val="tx1"/>
                </a:solidFill>
                <a:effectLst/>
                <a:latin typeface="Arial" panose="020B0604020202020204" pitchFamily="34" charset="0"/>
              </a:rPr>
              <a:t>Provided coordinated guidance and technical oversight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a:extLst>
              <a:ext uri="{FF2B5EF4-FFF2-40B4-BE49-F238E27FC236}">
                <a16:creationId xmlns:a16="http://schemas.microsoft.com/office/drawing/2014/main" id="{70FAA384-6094-3DF7-20FF-14004971BC08}"/>
              </a:ext>
            </a:extLst>
          </p:cNvPr>
          <p:cNvGraphicFramePr>
            <a:graphicFrameLocks/>
          </p:cNvGraphicFramePr>
          <p:nvPr/>
        </p:nvGraphicFramePr>
        <p:xfrm>
          <a:off x="450850" y="1583267"/>
          <a:ext cx="11258550" cy="474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141;g3a2500e4d40_0_42">
            <a:extLst>
              <a:ext uri="{FF2B5EF4-FFF2-40B4-BE49-F238E27FC236}">
                <a16:creationId xmlns:a16="http://schemas.microsoft.com/office/drawing/2014/main" id="{761C268C-A704-A514-407D-D27D2ACB5351}"/>
              </a:ext>
            </a:extLst>
          </p:cNvPr>
          <p:cNvSpPr txBox="1">
            <a:spLocks/>
          </p:cNvSpPr>
          <p:nvPr/>
        </p:nvSpPr>
        <p:spPr>
          <a:xfrm>
            <a:off x="838200" y="365125"/>
            <a:ext cx="10515600" cy="1325700"/>
          </a:xfrm>
          <a:prstGeom prst="rect">
            <a:avLst/>
          </a:prstGeom>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dirty="0">
                <a:latin typeface="EB Garamond"/>
                <a:ea typeface="EB Garamond"/>
                <a:cs typeface="EB Garamond"/>
                <a:sym typeface="EB Garamond"/>
              </a:rPr>
              <a:t> Way Forward </a:t>
            </a:r>
          </a:p>
        </p:txBody>
      </p:sp>
    </p:spTree>
    <p:extLst>
      <p:ext uri="{BB962C8B-B14F-4D97-AF65-F5344CB8AC3E}">
        <p14:creationId xmlns:p14="http://schemas.microsoft.com/office/powerpoint/2010/main" val="1540176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D416-AE51-5B10-3146-955FB78A6EDA}"/>
              </a:ext>
            </a:extLst>
          </p:cNvPr>
          <p:cNvSpPr>
            <a:spLocks noGrp="1"/>
          </p:cNvSpPr>
          <p:nvPr>
            <p:ph type="title"/>
          </p:nvPr>
        </p:nvSpPr>
        <p:spPr>
          <a:xfrm>
            <a:off x="838200" y="365125"/>
            <a:ext cx="6221413" cy="847725"/>
          </a:xfrm>
        </p:spPr>
        <p:txBody>
          <a:bodyPr/>
          <a:lstStyle/>
          <a:p>
            <a:pPr>
              <a:defRPr/>
            </a:pPr>
            <a:r>
              <a:rPr lang="en-US" sz="3200" dirty="0">
                <a:latin typeface="EB Garamond"/>
                <a:ea typeface="EB Garamond"/>
                <a:cs typeface="EB Garamond"/>
                <a:sym typeface="EB Garamond"/>
              </a:rPr>
              <a:t>Organizational Overview </a:t>
            </a:r>
            <a:endParaRPr lang="en-GB" sz="3200" b="1"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57E20D0-C7D0-CCFC-C600-DE4C16F6C04F}"/>
              </a:ext>
            </a:extLst>
          </p:cNvPr>
          <p:cNvSpPr>
            <a:spLocks noGrp="1"/>
          </p:cNvSpPr>
          <p:nvPr>
            <p:ph idx="1"/>
          </p:nvPr>
        </p:nvSpPr>
        <p:spPr>
          <a:xfrm>
            <a:off x="565150" y="1279525"/>
            <a:ext cx="8223250" cy="5375275"/>
          </a:xfrm>
        </p:spPr>
        <p:txBody>
          <a:bodyPr>
            <a:normAutofit fontScale="92500" lnSpcReduction="20000"/>
          </a:bodyPr>
          <a:lstStyle/>
          <a:p>
            <a:pPr algn="just" eaLnBrk="1" fontAlgn="auto" hangingPunct="1">
              <a:spcAft>
                <a:spcPts val="0"/>
              </a:spcAft>
              <a:defRPr/>
            </a:pPr>
            <a:r>
              <a:rPr lang="en-US" sz="2400" cap="none" dirty="0">
                <a:latin typeface="Tahoma" panose="020B0604030504040204" pitchFamily="34" charset="0"/>
                <a:ea typeface="Tahoma" panose="020B0604030504040204" pitchFamily="34" charset="0"/>
                <a:cs typeface="Tahoma" panose="020B0604030504040204" pitchFamily="34" charset="0"/>
              </a:rPr>
              <a:t>Bangladesh Bureau of Statistics (BBS) is the National Statistics Office of Bangladesh with the responsibilities of generation, compilation, analysis, publish and authenticate the official statistics for Bangladesh legally mandated by the Statistics Act, 2013.</a:t>
            </a:r>
          </a:p>
          <a:p>
            <a:pPr algn="just" eaLnBrk="1" fontAlgn="auto" hangingPunct="1">
              <a:spcAft>
                <a:spcPts val="0"/>
              </a:spcAft>
              <a:defRPr/>
            </a:pPr>
            <a:r>
              <a:rPr lang="en-US" sz="2400" cap="none" dirty="0">
                <a:latin typeface="Tahoma" panose="020B0604030504040204" pitchFamily="34" charset="0"/>
                <a:ea typeface="Tahoma" panose="020B0604030504040204" pitchFamily="34" charset="0"/>
                <a:cs typeface="Tahoma" panose="020B0604030504040204" pitchFamily="34" charset="0"/>
              </a:rPr>
              <a:t>Historically BBS Collect disability data since inception through the population and housing censuses.</a:t>
            </a:r>
          </a:p>
          <a:p>
            <a:pPr algn="just" eaLnBrk="1" fontAlgn="auto" hangingPunct="1">
              <a:spcAft>
                <a:spcPts val="0"/>
              </a:spcAft>
              <a:defRPr/>
            </a:pPr>
            <a:r>
              <a:rPr lang="en-US" sz="2400" b="1" cap="none" dirty="0">
                <a:latin typeface="Tahoma" panose="020B0604030504040204" pitchFamily="34" charset="0"/>
                <a:ea typeface="Tahoma" panose="020B0604030504040204" pitchFamily="34" charset="0"/>
                <a:cs typeface="Tahoma" panose="020B0604030504040204" pitchFamily="34" charset="0"/>
              </a:rPr>
              <a:t>Sample Vital Registration System (SVRS)</a:t>
            </a:r>
            <a:r>
              <a:rPr lang="en-US" sz="2400" cap="none" dirty="0">
                <a:latin typeface="Tahoma" panose="020B0604030504040204" pitchFamily="34" charset="0"/>
                <a:ea typeface="Tahoma" panose="020B0604030504040204" pitchFamily="34" charset="0"/>
                <a:cs typeface="Tahoma" panose="020B0604030504040204" pitchFamily="34" charset="0"/>
              </a:rPr>
              <a:t> is the most frequent source in 1980 to estimate the disability statistics since 1980.</a:t>
            </a:r>
          </a:p>
          <a:p>
            <a:pPr algn="just" eaLnBrk="1" fontAlgn="auto" hangingPunct="1">
              <a:spcAft>
                <a:spcPts val="0"/>
              </a:spcAft>
              <a:defRPr/>
            </a:pPr>
            <a:r>
              <a:rPr lang="en-US" sz="2400" b="1" cap="none" dirty="0">
                <a:latin typeface="Tahoma" panose="020B0604030504040204" pitchFamily="34" charset="0"/>
                <a:ea typeface="Tahoma" panose="020B0604030504040204" pitchFamily="34" charset="0"/>
                <a:cs typeface="Tahoma" panose="020B0604030504040204" pitchFamily="34" charset="0"/>
              </a:rPr>
              <a:t>National survey on person with disabilities 2021 </a:t>
            </a:r>
            <a:r>
              <a:rPr lang="en-US" sz="2400" cap="none" dirty="0">
                <a:latin typeface="Tahoma" panose="020B0604030504040204" pitchFamily="34" charset="0"/>
                <a:ea typeface="Tahoma" panose="020B0604030504040204" pitchFamily="34" charset="0"/>
                <a:cs typeface="Tahoma" panose="020B0604030504040204" pitchFamily="34" charset="0"/>
              </a:rPr>
              <a:t>was the first ever standalone survey on disability related issues by BBS. </a:t>
            </a:r>
          </a:p>
          <a:p>
            <a:pPr algn="just" eaLnBrk="1" fontAlgn="auto" hangingPunct="1">
              <a:spcAft>
                <a:spcPts val="0"/>
              </a:spcAft>
              <a:defRPr/>
            </a:pPr>
            <a:r>
              <a:rPr lang="en-US" sz="2400" cap="none" dirty="0">
                <a:latin typeface="Tahoma" panose="020B0604030504040204" pitchFamily="34" charset="0"/>
                <a:ea typeface="Tahoma" panose="020B0604030504040204" pitchFamily="34" charset="0"/>
                <a:cs typeface="Tahoma" panose="020B0604030504040204" pitchFamily="34" charset="0"/>
              </a:rPr>
              <a:t>Disability module has been adopted in </a:t>
            </a:r>
            <a:r>
              <a:rPr lang="en-US" sz="2400" b="1" cap="none" dirty="0">
                <a:latin typeface="Tahoma" panose="020B0604030504040204" pitchFamily="34" charset="0"/>
                <a:ea typeface="Tahoma" panose="020B0604030504040204" pitchFamily="34" charset="0"/>
                <a:cs typeface="Tahoma" panose="020B0604030504040204" pitchFamily="34" charset="0"/>
              </a:rPr>
              <a:t>Quarterly Labour Force Survey 2022, 2023 and 2024</a:t>
            </a:r>
            <a:r>
              <a:rPr lang="en-US" sz="2400" cap="none" dirty="0">
                <a:latin typeface="Tahoma" panose="020B0604030504040204" pitchFamily="34" charset="0"/>
                <a:ea typeface="Tahoma" panose="020B0604030504040204" pitchFamily="34" charset="0"/>
                <a:cs typeface="Tahoma" panose="020B0604030504040204" pitchFamily="34" charset="0"/>
              </a:rPr>
              <a:t>.</a:t>
            </a:r>
          </a:p>
          <a:p>
            <a:pPr algn="just" eaLnBrk="1" fontAlgn="auto" hangingPunct="1">
              <a:spcAft>
                <a:spcPts val="0"/>
              </a:spcAft>
              <a:defRPr/>
            </a:pPr>
            <a:r>
              <a:rPr lang="en-GB" sz="2400" cap="none" dirty="0">
                <a:latin typeface="Tahoma" panose="020B0604030504040204" pitchFamily="34" charset="0"/>
                <a:ea typeface="Tahoma" panose="020B0604030504040204" pitchFamily="34" charset="0"/>
                <a:cs typeface="Tahoma" panose="020B0604030504040204" pitchFamily="34" charset="0"/>
              </a:rPr>
              <a:t>Disability related data were also incorporated in </a:t>
            </a:r>
            <a:r>
              <a:rPr lang="en-GB" sz="2400" b="1" cap="none" dirty="0">
                <a:latin typeface="Tahoma" panose="020B0604030504040204" pitchFamily="34" charset="0"/>
                <a:ea typeface="Tahoma" panose="020B0604030504040204" pitchFamily="34" charset="0"/>
                <a:cs typeface="Tahoma" panose="020B0604030504040204" pitchFamily="34" charset="0"/>
              </a:rPr>
              <a:t>Socioeconomic Demographic Survey of Population</a:t>
            </a:r>
            <a:r>
              <a:rPr lang="en-GB" sz="2400" cap="none" dirty="0">
                <a:latin typeface="Tahoma" panose="020B0604030504040204" pitchFamily="34" charset="0"/>
                <a:ea typeface="Tahoma" panose="020B0604030504040204" pitchFamily="34" charset="0"/>
                <a:cs typeface="Tahoma" panose="020B0604030504040204" pitchFamily="34" charset="0"/>
              </a:rPr>
              <a:t> </a:t>
            </a:r>
            <a:r>
              <a:rPr lang="en-GB" sz="2400" b="1" cap="none" dirty="0">
                <a:latin typeface="Tahoma" panose="020B0604030504040204" pitchFamily="34" charset="0"/>
                <a:ea typeface="Tahoma" panose="020B0604030504040204" pitchFamily="34" charset="0"/>
                <a:cs typeface="Tahoma" panose="020B0604030504040204" pitchFamily="34" charset="0"/>
              </a:rPr>
              <a:t>and Housing Census 2022</a:t>
            </a:r>
            <a:r>
              <a:rPr lang="en-GB" sz="2400" cap="none" dirty="0">
                <a:latin typeface="Tahoma" panose="020B0604030504040204" pitchFamily="34" charset="0"/>
                <a:ea typeface="Tahoma" panose="020B0604030504040204" pitchFamily="34" charset="0"/>
                <a:cs typeface="Tahoma" panose="020B0604030504040204" pitchFamily="34" charset="0"/>
              </a:rPr>
              <a:t>.</a:t>
            </a:r>
          </a:p>
        </p:txBody>
      </p:sp>
      <p:pic>
        <p:nvPicPr>
          <p:cNvPr id="22532" name="Picture 4">
            <a:extLst>
              <a:ext uri="{FF2B5EF4-FFF2-40B4-BE49-F238E27FC236}">
                <a16:creationId xmlns:a16="http://schemas.microsoft.com/office/drawing/2014/main" id="{538CDAA2-3935-9675-1CDA-6658C416E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64" r="1903"/>
          <a:stretch>
            <a:fillRect/>
          </a:stretch>
        </p:blipFill>
        <p:spPr bwMode="auto">
          <a:xfrm>
            <a:off x="9099550" y="3684588"/>
            <a:ext cx="3009900" cy="31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6B6EA-EDE2-C183-9CF4-A0DEA7D812CC}"/>
              </a:ext>
            </a:extLst>
          </p:cNvPr>
          <p:cNvSpPr>
            <a:spLocks noGrp="1"/>
          </p:cNvSpPr>
          <p:nvPr>
            <p:ph type="title"/>
          </p:nvPr>
        </p:nvSpPr>
        <p:spPr>
          <a:xfrm>
            <a:off x="1208088" y="360363"/>
            <a:ext cx="8415337" cy="973137"/>
          </a:xfrm>
        </p:spPr>
        <p:txBody>
          <a:bodyPr>
            <a:noAutofit/>
          </a:bodyPr>
          <a:lstStyle/>
          <a:p>
            <a:pPr>
              <a:defRPr/>
            </a:pPr>
            <a:br>
              <a:rPr lang="en-US" sz="2800" b="1" dirty="0">
                <a:latin typeface="+mn-lt"/>
              </a:rPr>
            </a:br>
            <a:r>
              <a:rPr lang="en-US" sz="3200" dirty="0">
                <a:latin typeface="EB Garamond"/>
                <a:ea typeface="EB Garamond"/>
                <a:cs typeface="EB Garamond"/>
                <a:sym typeface="EB Garamond"/>
              </a:rPr>
              <a:t>Organizational Overview (Cont.)</a:t>
            </a:r>
            <a:br>
              <a:rPr lang="en-US" sz="2800" b="1" dirty="0">
                <a:solidFill>
                  <a:srgbClr val="0070C0"/>
                </a:solidFill>
                <a:latin typeface="+mn-lt"/>
              </a:rPr>
            </a:br>
            <a:endParaRPr lang="en-US" sz="2800" b="1" dirty="0">
              <a:solidFill>
                <a:srgbClr val="0070C0"/>
              </a:solidFill>
              <a:latin typeface="+mn-lt"/>
            </a:endParaRPr>
          </a:p>
        </p:txBody>
      </p:sp>
      <p:sp>
        <p:nvSpPr>
          <p:cNvPr id="3" name="Content Placeholder 2">
            <a:extLst>
              <a:ext uri="{FF2B5EF4-FFF2-40B4-BE49-F238E27FC236}">
                <a16:creationId xmlns:a16="http://schemas.microsoft.com/office/drawing/2014/main" id="{7FE40833-E8D4-5979-5897-9B545F13F76C}"/>
              </a:ext>
            </a:extLst>
          </p:cNvPr>
          <p:cNvSpPr>
            <a:spLocks noGrp="1"/>
          </p:cNvSpPr>
          <p:nvPr>
            <p:ph idx="1"/>
          </p:nvPr>
        </p:nvSpPr>
        <p:spPr>
          <a:xfrm>
            <a:off x="1143000" y="1422400"/>
            <a:ext cx="8415338" cy="4918075"/>
          </a:xfrm>
        </p:spPr>
        <p:txBody>
          <a:bodyPr>
            <a:normAutofit fontScale="85000" lnSpcReduction="20000"/>
          </a:bodyPr>
          <a:lstStyle/>
          <a:p>
            <a:pPr marL="0" indent="0" algn="just" eaLnBrk="1" fontAlgn="auto" hangingPunct="1">
              <a:lnSpc>
                <a:spcPct val="107000"/>
              </a:lnSpc>
              <a:spcBef>
                <a:spcPts val="0"/>
              </a:spcBef>
              <a:spcAft>
                <a:spcPts val="800"/>
              </a:spcAft>
              <a:buFont typeface="Arial" panose="020B0604020202020204" pitchFamily="34" charset="0"/>
              <a:buNone/>
              <a:defRPr/>
            </a:pPr>
            <a:r>
              <a:rPr lang="en-US" sz="1800" b="1" dirty="0">
                <a:solidFill>
                  <a:srgbClr val="0070C0"/>
                </a:solidFill>
                <a:latin typeface="Arial" panose="020B0604020202020204" pitchFamily="34" charset="0"/>
                <a:cs typeface="Arial" panose="020B0604020202020204" pitchFamily="34" charset="0"/>
              </a:rPr>
              <a:t>Disability Data in Bangladesh </a:t>
            </a:r>
          </a:p>
          <a:p>
            <a:pPr marL="0" indent="0" algn="just" eaLnBrk="1" fontAlgn="auto" hangingPunct="1">
              <a:lnSpc>
                <a:spcPct val="107000"/>
              </a:lnSpc>
              <a:spcBef>
                <a:spcPts val="0"/>
              </a:spcBef>
              <a:spcAft>
                <a:spcPts val="800"/>
              </a:spcAft>
              <a:buFont typeface="Arial" panose="020B0604020202020204" pitchFamily="34" charset="0"/>
              <a:buNone/>
              <a:defRPr/>
            </a:pPr>
            <a:r>
              <a:rPr lang="en-US" sz="1800" b="1" kern="100" dirty="0">
                <a:solidFill>
                  <a:srgbClr val="4472C4"/>
                </a:solidFill>
                <a:latin typeface="Nunito" pitchFamily="2" charset="0"/>
                <a:ea typeface="Calibri" panose="020F0502020204030204" pitchFamily="34" charset="0"/>
                <a:cs typeface="Cordia New" panose="020B0304020202020204" pitchFamily="34" charset="-34"/>
              </a:rPr>
              <a:t>National population and housing Census 2022</a:t>
            </a:r>
            <a:endParaRPr lang="en-US" sz="1800" kern="100" dirty="0">
              <a:latin typeface="Nunito" pitchFamily="2" charset="0"/>
              <a:ea typeface="Calibri" panose="020F0502020204030204" pitchFamily="34" charset="0"/>
              <a:cs typeface="Cordia New" panose="020B0304020202020204" pitchFamily="34" charset="-34"/>
            </a:endParaRPr>
          </a:p>
          <a:p>
            <a:pPr marL="342900" indent="-342900" algn="just" eaLnBrk="1" fontAlgn="auto" hangingPunct="1">
              <a:lnSpc>
                <a:spcPct val="107000"/>
              </a:lnSpc>
              <a:spcBef>
                <a:spcPts val="0"/>
              </a:spcBef>
              <a:spcAft>
                <a:spcPts val="0"/>
              </a:spcAft>
              <a:buFont typeface="Symbol" panose="05050102010706020507" pitchFamily="18" charset="2"/>
              <a:buChar char=""/>
              <a:defRPr/>
            </a:pPr>
            <a:r>
              <a:rPr lang="en-US" kern="100" cap="none" dirty="0">
                <a:latin typeface="Tahoma" panose="020B0604030504040204" pitchFamily="34" charset="0"/>
                <a:ea typeface="Tahoma" panose="020B0604030504040204" pitchFamily="34" charset="0"/>
                <a:cs typeface="Tahoma" panose="020B0604030504040204" pitchFamily="34" charset="0"/>
              </a:rPr>
              <a:t>Number of persons with disabilities in the total population is 1.43% (male 1.63% and female 1.23%). </a:t>
            </a:r>
          </a:p>
          <a:p>
            <a:pPr marL="342900" indent="-342900" algn="just" eaLnBrk="1" fontAlgn="auto" hangingPunct="1">
              <a:lnSpc>
                <a:spcPct val="107000"/>
              </a:lnSpc>
              <a:spcBef>
                <a:spcPts val="0"/>
              </a:spcBef>
              <a:spcAft>
                <a:spcPts val="800"/>
              </a:spcAft>
              <a:buFont typeface="Symbol" panose="05050102010706020507" pitchFamily="18" charset="2"/>
              <a:buChar char=""/>
              <a:defRPr/>
            </a:pPr>
            <a:r>
              <a:rPr lang="en-US" kern="100" cap="none" dirty="0">
                <a:latin typeface="Tahoma" panose="020B0604030504040204" pitchFamily="34" charset="0"/>
                <a:ea typeface="Tahoma" panose="020B0604030504040204" pitchFamily="34" charset="0"/>
                <a:cs typeface="Tahoma" panose="020B0604030504040204" pitchFamily="34" charset="0"/>
              </a:rPr>
              <a:t>The highest rate prevails in </a:t>
            </a:r>
            <a:r>
              <a:rPr lang="en-US" kern="100" cap="none" dirty="0" err="1">
                <a:latin typeface="Tahoma" panose="020B0604030504040204" pitchFamily="34" charset="0"/>
                <a:ea typeface="Tahoma" panose="020B0604030504040204" pitchFamily="34" charset="0"/>
                <a:cs typeface="Tahoma" panose="020B0604030504040204" pitchFamily="34" charset="0"/>
              </a:rPr>
              <a:t>khulna</a:t>
            </a:r>
            <a:r>
              <a:rPr lang="en-US" kern="100" cap="none" dirty="0">
                <a:latin typeface="Tahoma" panose="020B0604030504040204" pitchFamily="34" charset="0"/>
                <a:ea typeface="Tahoma" panose="020B0604030504040204" pitchFamily="34" charset="0"/>
                <a:cs typeface="Tahoma" panose="020B0604030504040204" pitchFamily="34" charset="0"/>
              </a:rPr>
              <a:t> ((total 1.77%, male 2.03%, and female 1.52%) and the lowest in Dhaka (total 1.08%, male 1.19%, and female 0.95%). </a:t>
            </a:r>
          </a:p>
          <a:p>
            <a:pPr marL="0" indent="0" algn="just" eaLnBrk="1" fontAlgn="auto" hangingPunct="1">
              <a:lnSpc>
                <a:spcPct val="107000"/>
              </a:lnSpc>
              <a:spcBef>
                <a:spcPts val="0"/>
              </a:spcBef>
              <a:spcAft>
                <a:spcPts val="800"/>
              </a:spcAft>
              <a:buFont typeface="Arial" panose="020B0604020202020204" pitchFamily="34" charset="0"/>
              <a:buNone/>
              <a:defRPr/>
            </a:pPr>
            <a:r>
              <a:rPr lang="en-US" sz="1800" b="1" kern="100" dirty="0">
                <a:solidFill>
                  <a:srgbClr val="4472C4"/>
                </a:solidFill>
                <a:latin typeface="Nunito" pitchFamily="2" charset="0"/>
                <a:ea typeface="Calibri" panose="020F0502020204030204" pitchFamily="34" charset="0"/>
                <a:cs typeface="Cordia New" panose="020B0304020202020204" pitchFamily="34" charset="-34"/>
              </a:rPr>
              <a:t>National survey on person with disabilities 2021</a:t>
            </a:r>
            <a:endParaRPr lang="en-US" sz="1800" kern="100" dirty="0">
              <a:latin typeface="Nunito" pitchFamily="2" charset="0"/>
              <a:ea typeface="Calibri" panose="020F0502020204030204" pitchFamily="34" charset="0"/>
              <a:cs typeface="Cordia New" panose="020B0304020202020204" pitchFamily="34" charset="-34"/>
            </a:endParaRPr>
          </a:p>
          <a:p>
            <a:pPr marL="342900" indent="-342900" algn="just" eaLnBrk="1" fontAlgn="auto" hangingPunct="1">
              <a:lnSpc>
                <a:spcPct val="107000"/>
              </a:lnSpc>
              <a:spcBef>
                <a:spcPts val="0"/>
              </a:spcBef>
              <a:spcAft>
                <a:spcPts val="0"/>
              </a:spcAft>
              <a:buFont typeface="Symbol" panose="05050102010706020507" pitchFamily="18" charset="2"/>
              <a:buChar char=""/>
              <a:defRPr/>
            </a:pPr>
            <a:r>
              <a:rPr lang="en-US" kern="100" cap="none" dirty="0">
                <a:latin typeface="Tahoma" panose="020B0604030504040204" pitchFamily="34" charset="0"/>
                <a:ea typeface="Tahoma" panose="020B0604030504040204" pitchFamily="34" charset="0"/>
                <a:cs typeface="Tahoma" panose="020B0604030504040204" pitchFamily="34" charset="0"/>
              </a:rPr>
              <a:t>Number of persons with disabilities in the total population is 2.80 percent (male 3.29% and female 2.34%) </a:t>
            </a:r>
          </a:p>
          <a:p>
            <a:pPr marL="342900" indent="-342900" algn="just" eaLnBrk="1" fontAlgn="auto" hangingPunct="1">
              <a:lnSpc>
                <a:spcPct val="107000"/>
              </a:lnSpc>
              <a:spcBef>
                <a:spcPts val="0"/>
              </a:spcBef>
              <a:spcAft>
                <a:spcPts val="0"/>
              </a:spcAft>
              <a:buFont typeface="Symbol" panose="05050102010706020507" pitchFamily="18" charset="2"/>
              <a:buChar char=""/>
              <a:defRPr/>
            </a:pPr>
            <a:r>
              <a:rPr lang="en-US" kern="100" cap="none" dirty="0">
                <a:latin typeface="Tahoma" panose="020B0604030504040204" pitchFamily="34" charset="0"/>
                <a:ea typeface="Tahoma" panose="020B0604030504040204" pitchFamily="34" charset="0"/>
                <a:cs typeface="Tahoma" panose="020B0604030504040204" pitchFamily="34" charset="0"/>
              </a:rPr>
              <a:t>Disability is higher in rural areas at 2.92% than in urban areas at 2.45%.</a:t>
            </a:r>
          </a:p>
          <a:p>
            <a:pPr marL="342900" indent="-342900" algn="just" eaLnBrk="1" fontAlgn="auto" hangingPunct="1">
              <a:lnSpc>
                <a:spcPct val="107000"/>
              </a:lnSpc>
              <a:spcBef>
                <a:spcPts val="0"/>
              </a:spcBef>
              <a:spcAft>
                <a:spcPts val="800"/>
              </a:spcAft>
              <a:buFont typeface="Symbol" panose="05050102010706020507" pitchFamily="18" charset="2"/>
              <a:buChar char=""/>
              <a:defRPr/>
            </a:pPr>
            <a:r>
              <a:rPr lang="en-US" kern="100" cap="none" dirty="0">
                <a:latin typeface="Tahoma" panose="020B0604030504040204" pitchFamily="34" charset="0"/>
                <a:ea typeface="Tahoma" panose="020B0604030504040204" pitchFamily="34" charset="0"/>
                <a:cs typeface="Tahoma" panose="020B0604030504040204" pitchFamily="34" charset="0"/>
              </a:rPr>
              <a:t>Khulna has the highest percentage of persons with disability (3.61%) and </a:t>
            </a:r>
            <a:r>
              <a:rPr lang="en-US" kern="100" cap="none" dirty="0" err="1">
                <a:latin typeface="Tahoma" panose="020B0604030504040204" pitchFamily="34" charset="0"/>
                <a:ea typeface="Tahoma" panose="020B0604030504040204" pitchFamily="34" charset="0"/>
                <a:cs typeface="Tahoma" panose="020B0604030504040204" pitchFamily="34" charset="0"/>
              </a:rPr>
              <a:t>sylhet</a:t>
            </a:r>
            <a:r>
              <a:rPr lang="en-US" kern="100" cap="none" dirty="0">
                <a:latin typeface="Tahoma" panose="020B0604030504040204" pitchFamily="34" charset="0"/>
                <a:ea typeface="Tahoma" panose="020B0604030504040204" pitchFamily="34" charset="0"/>
                <a:cs typeface="Tahoma" panose="020B0604030504040204" pitchFamily="34" charset="0"/>
              </a:rPr>
              <a:t> has the lowest (2.28%).</a:t>
            </a:r>
          </a:p>
          <a:p>
            <a:pPr marL="0" indent="0" eaLnBrk="1" fontAlgn="auto" hangingPunct="1">
              <a:spcAft>
                <a:spcPts val="0"/>
              </a:spcAft>
              <a:buFont typeface="Arial" panose="020B0604020202020204" pitchFamily="34" charset="0"/>
              <a:buNone/>
              <a:defRPr/>
            </a:pPr>
            <a:endParaRPr lang="en-US" sz="2400" dirty="0"/>
          </a:p>
          <a:p>
            <a:pPr marL="0" indent="0" eaLnBrk="1" fontAlgn="auto" hangingPunct="1">
              <a:spcAft>
                <a:spcPts val="0"/>
              </a:spcAft>
              <a:buFont typeface="Arial" panose="020B0604020202020204" pitchFamily="34" charset="0"/>
              <a:buNone/>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EA7318E-8635-39BB-05C2-093AB88578AC}"/>
              </a:ext>
            </a:extLst>
          </p:cNvPr>
          <p:cNvSpPr>
            <a:spLocks noGrp="1" noChangeArrowheads="1"/>
          </p:cNvSpPr>
          <p:nvPr>
            <p:ph type="title"/>
          </p:nvPr>
        </p:nvSpPr>
        <p:spPr bwMode="auto">
          <a:xfrm>
            <a:off x="574675" y="139700"/>
            <a:ext cx="10363200" cy="1595438"/>
          </a:xfrm>
        </p:spPr>
        <p:txBody>
          <a:bodyPr wrap="square" numCol="1" anchorCtr="0" compatLnSpc="1">
            <a:prstTxWarp prst="textNoShape">
              <a:avLst/>
            </a:prstTxWarp>
          </a:bodyPr>
          <a:lstStyle/>
          <a:p>
            <a:pPr eaLnBrk="1" hangingPunct="1"/>
            <a:r>
              <a:rPr lang="en-US" sz="3200" dirty="0">
                <a:latin typeface="EB Garamond"/>
                <a:ea typeface="EB Garamond"/>
                <a:cs typeface="EB Garamond"/>
                <a:sym typeface="EB Garamond"/>
              </a:rPr>
              <a:t>Focus and Thematic Areas </a:t>
            </a:r>
            <a:endParaRPr lang="en-US" altLang="en-US" sz="3200" b="1" cap="none" dirty="0">
              <a:solidFill>
                <a:srgbClr val="0070C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EAA90E8-0DB8-78E8-9327-B01544B96948}"/>
              </a:ext>
            </a:extLst>
          </p:cNvPr>
          <p:cNvSpPr>
            <a:spLocks noGrp="1"/>
          </p:cNvSpPr>
          <p:nvPr>
            <p:ph idx="1"/>
          </p:nvPr>
        </p:nvSpPr>
        <p:spPr>
          <a:xfrm>
            <a:off x="400050" y="1447800"/>
            <a:ext cx="8493125" cy="5270500"/>
          </a:xfrm>
        </p:spPr>
        <p:txBody>
          <a:bodyPr>
            <a:normAutofit fontScale="77500" lnSpcReduction="20000"/>
          </a:bodyPr>
          <a:lstStyle/>
          <a:p>
            <a:pPr marL="342900" indent="-342900" algn="just">
              <a:buClrTx/>
              <a:defRPr/>
            </a:pPr>
            <a:r>
              <a:rPr lang="en-US" sz="3200" cap="none" dirty="0">
                <a:solidFill>
                  <a:prstClr val="black"/>
                </a:solidFill>
                <a:latin typeface="Tahoma" panose="020B0604030504040204" pitchFamily="34" charset="0"/>
                <a:ea typeface="Tahoma" panose="020B0604030504040204" pitchFamily="34" charset="0"/>
                <a:cs typeface="Tahoma" panose="020B0604030504040204" pitchFamily="34" charset="0"/>
              </a:rPr>
              <a:t>BBS conducts ‘Labor Force Survey 2022’ that provides information on the country's labour market such as employment, unemployment, employment by industry, employment by occupation, employment by job status, informal employment, youth labour force, labour force participation rates, average weekly working hours, monthly earnings etc.</a:t>
            </a:r>
          </a:p>
          <a:p>
            <a:pPr marL="342900" indent="-342900" algn="just">
              <a:buClrTx/>
              <a:defRPr/>
            </a:pPr>
            <a:r>
              <a:rPr lang="en-US" sz="3200" cap="none" dirty="0">
                <a:solidFill>
                  <a:prstClr val="black"/>
                </a:solidFill>
                <a:latin typeface="Tahoma" panose="020B0604030504040204" pitchFamily="34" charset="0"/>
                <a:ea typeface="Tahoma" panose="020B0604030504040204" pitchFamily="34" charset="0"/>
                <a:cs typeface="Tahoma" panose="020B0604030504040204" pitchFamily="34" charset="0"/>
              </a:rPr>
              <a:t>It followed recommendations from the 19th International Conference of Labour Statisticians (ICLS) for ensuring global standard. </a:t>
            </a:r>
          </a:p>
          <a:p>
            <a:pPr marL="342900" indent="-342900" algn="just">
              <a:buClrTx/>
              <a:defRPr/>
            </a:pPr>
            <a:r>
              <a:rPr lang="en-US" sz="3200" cap="none" dirty="0">
                <a:solidFill>
                  <a:prstClr val="black"/>
                </a:solidFill>
                <a:latin typeface="Tahoma" panose="020B0604030504040204" pitchFamily="34" charset="0"/>
                <a:ea typeface="Tahoma" panose="020B0604030504040204" pitchFamily="34" charset="0"/>
                <a:cs typeface="Tahoma" panose="020B0604030504040204" pitchFamily="34" charset="0"/>
              </a:rPr>
              <a:t>The survey includes a module on disability, using the 6-item Washington Group Short Set of Disability Questions (WGQ). This module has assessed individuals' functional difficulties in basic activities like walking, seeing, hearing, remembering, self-care, and communication aged 15 years and older population persons with disability. </a:t>
            </a:r>
          </a:p>
          <a:p>
            <a:pPr eaLnBrk="1" fontAlgn="auto" hangingPunct="1">
              <a:spcAft>
                <a:spcPts val="0"/>
              </a:spcAft>
              <a:defRPr/>
            </a:pPr>
            <a:endParaRPr lang="en-US" dirty="0"/>
          </a:p>
        </p:txBody>
      </p:sp>
      <p:pic>
        <p:nvPicPr>
          <p:cNvPr id="4" name="Picture 3">
            <a:extLst>
              <a:ext uri="{FF2B5EF4-FFF2-40B4-BE49-F238E27FC236}">
                <a16:creationId xmlns:a16="http://schemas.microsoft.com/office/drawing/2014/main" id="{FF5AD344-B74B-7784-3BFF-4DDEA42DB990}"/>
              </a:ext>
            </a:extLst>
          </p:cNvPr>
          <p:cNvPicPr>
            <a:picLocks noChangeAspect="1"/>
          </p:cNvPicPr>
          <p:nvPr/>
        </p:nvPicPr>
        <p:blipFill>
          <a:blip r:embed="rId2"/>
          <a:srcRect l="28459" t="8777" r="24405" b="2"/>
          <a:stretch/>
        </p:blipFill>
        <p:spPr>
          <a:xfrm>
            <a:off x="9668836" y="1139258"/>
            <a:ext cx="2523164" cy="2668060"/>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5" name="Picture 2">
            <a:extLst>
              <a:ext uri="{FF2B5EF4-FFF2-40B4-BE49-F238E27FC236}">
                <a16:creationId xmlns:a16="http://schemas.microsoft.com/office/drawing/2014/main" id="{BCED8AB5-0F21-DDF7-67AA-A5AAC87E1CF6}"/>
              </a:ext>
            </a:extLst>
          </p:cNvPr>
          <p:cNvPicPr>
            <a:picLocks noChangeAspect="1"/>
          </p:cNvPicPr>
          <p:nvPr/>
        </p:nvPicPr>
        <p:blipFill rotWithShape="1">
          <a:blip r:embed="rId3"/>
          <a:srcRect l="24930" t="9406" r="13419" b="6582"/>
          <a:stretch/>
        </p:blipFill>
        <p:spPr bwMode="auto">
          <a:xfrm>
            <a:off x="8991600" y="3769218"/>
            <a:ext cx="3200400" cy="3088782"/>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56D91B-F7CD-8025-ADDE-CE3300255940}"/>
              </a:ext>
            </a:extLst>
          </p:cNvPr>
          <p:cNvSpPr>
            <a:spLocks noGrp="1"/>
          </p:cNvSpPr>
          <p:nvPr>
            <p:ph idx="1"/>
          </p:nvPr>
        </p:nvSpPr>
        <p:spPr>
          <a:xfrm>
            <a:off x="845389" y="1659205"/>
            <a:ext cx="10363200" cy="4699181"/>
          </a:xfrm>
        </p:spPr>
        <p:txBody>
          <a:bodyPr>
            <a:normAutofit fontScale="55000" lnSpcReduction="20000"/>
          </a:bodyPr>
          <a:lstStyle/>
          <a:p>
            <a:pPr marL="114300" indent="0">
              <a:buNone/>
              <a:defRPr/>
            </a:pPr>
            <a:r>
              <a:rPr lang="en-US" sz="3600" dirty="0">
                <a:solidFill>
                  <a:schemeClr val="tx1"/>
                </a:solidFill>
                <a:latin typeface="Arial" panose="020B0604020202020204" pitchFamily="34" charset="0"/>
                <a:ea typeface="Tahoma" panose="020B0604030504040204" pitchFamily="34" charset="0"/>
                <a:cs typeface="Arial" panose="020B0604020202020204" pitchFamily="34" charset="0"/>
              </a:rPr>
              <a:t>Disability module in LFS Questionnaire </a:t>
            </a:r>
          </a:p>
          <a:p>
            <a:pPr marL="114300" indent="0">
              <a:buNone/>
              <a:defRPr/>
            </a:pPr>
            <a:endParaRPr lang="en-US" sz="3600" dirty="0">
              <a:solidFill>
                <a:schemeClr val="tx1"/>
              </a:solidFill>
              <a:latin typeface="Arial" panose="020B0604020202020204" pitchFamily="34" charset="0"/>
              <a:ea typeface="Tahoma" panose="020B0604030504040204" pitchFamily="34" charset="0"/>
              <a:cs typeface="Arial" panose="020B0604020202020204" pitchFamily="34" charset="0"/>
            </a:endParaRPr>
          </a:p>
          <a:p>
            <a:pPr>
              <a:defRPr/>
            </a:pPr>
            <a:r>
              <a:rPr lang="en-US" sz="3600" cap="none" dirty="0">
                <a:latin typeface="Tahoma" panose="020B0604030504040204" pitchFamily="34" charset="0"/>
                <a:ea typeface="Tahoma" panose="020B0604030504040204" pitchFamily="34" charset="0"/>
                <a:cs typeface="Tahoma" panose="020B0604030504040204" pitchFamily="34" charset="0"/>
              </a:rPr>
              <a:t>Section 1: Disability identification (all persons aged 15 years and over): 6 questions</a:t>
            </a:r>
          </a:p>
          <a:p>
            <a:pPr>
              <a:defRPr/>
            </a:pPr>
            <a:r>
              <a:rPr lang="en-US" sz="3600" cap="none" dirty="0">
                <a:latin typeface="Tahoma" panose="020B0604030504040204" pitchFamily="34" charset="0"/>
                <a:ea typeface="Tahoma" panose="020B0604030504040204" pitchFamily="34" charset="0"/>
                <a:cs typeface="Tahoma" panose="020B0604030504040204" pitchFamily="34" charset="0"/>
              </a:rPr>
              <a:t>Section 2: Barriers (For all aged 15 and over who are not in employment and have responded “A lot of difficulty” or “cannot do at all / unable to do” to at least one of question 1-6 : 2 questions</a:t>
            </a:r>
          </a:p>
          <a:p>
            <a:pPr>
              <a:defRPr/>
            </a:pPr>
            <a:r>
              <a:rPr lang="en-US" sz="3600" cap="none" dirty="0">
                <a:latin typeface="Tahoma" panose="020B0604030504040204" pitchFamily="34" charset="0"/>
                <a:ea typeface="Tahoma" panose="020B0604030504040204" pitchFamily="34" charset="0"/>
                <a:cs typeface="Tahoma" panose="020B0604030504040204" pitchFamily="34" charset="0"/>
              </a:rPr>
              <a:t>Section 3: social protection : (For all aged 15 and over who have responded ‘A lot of difficulty’ or ‘cannot do at all / unable to do’ to at least one of questions 1-6: 2 questions</a:t>
            </a:r>
          </a:p>
          <a:p>
            <a:pPr marL="0" indent="0">
              <a:buFont typeface="Arial" panose="020B0604020202020204" pitchFamily="34" charset="0"/>
              <a:buNone/>
              <a:defRPr/>
            </a:pPr>
            <a:endParaRPr lang="en-US" dirty="0"/>
          </a:p>
          <a:p>
            <a:pPr marL="0" indent="0" algn="just">
              <a:buFont typeface="Arial" panose="020B0604020202020204" pitchFamily="34" charset="0"/>
              <a:buNone/>
              <a:defRPr/>
            </a:pPr>
            <a:r>
              <a:rPr lang="en-US" sz="4200" cap="none" dirty="0">
                <a:latin typeface="Tahoma" panose="020B0604030504040204" pitchFamily="34" charset="0"/>
                <a:ea typeface="Tahoma" panose="020B0604030504040204" pitchFamily="34" charset="0"/>
                <a:cs typeface="Tahoma" panose="020B0604030504040204" pitchFamily="34" charset="0"/>
              </a:rPr>
              <a:t>Within these questions, persons face difficulties in at least one or two of the six activities and some find it impossible or challenging to work on these activities. For these reasons, two designated categories have been identified as functional difficulties or persons with disabilities. This classification helps to capture functional difficulties or persons with disabilities in the context of labour market dynamics.</a:t>
            </a:r>
          </a:p>
        </p:txBody>
      </p:sp>
      <p:sp>
        <p:nvSpPr>
          <p:cNvPr id="6" name="Title 1">
            <a:extLst>
              <a:ext uri="{FF2B5EF4-FFF2-40B4-BE49-F238E27FC236}">
                <a16:creationId xmlns:a16="http://schemas.microsoft.com/office/drawing/2014/main" id="{DB426919-313D-F2C7-5681-044ED2485334}"/>
              </a:ext>
            </a:extLst>
          </p:cNvPr>
          <p:cNvSpPr txBox="1">
            <a:spLocks noChangeArrowheads="1"/>
          </p:cNvSpPr>
          <p:nvPr/>
        </p:nvSpPr>
        <p:spPr bwMode="auto">
          <a:xfrm>
            <a:off x="574675" y="139700"/>
            <a:ext cx="10363200" cy="1595438"/>
          </a:xfrm>
          <a:prstGeom prst="rect">
            <a:avLst/>
          </a:prstGeom>
          <a:noFill/>
          <a:ln>
            <a:noFill/>
          </a:ln>
        </p:spPr>
        <p:txBody>
          <a:bodyPr spcFirstLastPara="1" wrap="square" lIns="91425" tIns="45700" rIns="91425" bIns="45700" numCol="1" anchor="ctr" anchorCtr="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latin typeface="EB Garamond"/>
                <a:ea typeface="EB Garamond"/>
                <a:cs typeface="EB Garamond"/>
                <a:sym typeface="EB Garamond"/>
              </a:rPr>
              <a:t>Focus and Thematic Areas (Cont.) </a:t>
            </a:r>
            <a:endParaRPr lang="en-US" altLang="en-US" sz="3200" b="1" dirty="0">
              <a:solidFill>
                <a:srgbClr val="0070C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0AF8015-49EC-0615-69AA-DCB522AFD005}"/>
              </a:ext>
            </a:extLst>
          </p:cNvPr>
          <p:cNvSpPr txBox="1"/>
          <p:nvPr/>
        </p:nvSpPr>
        <p:spPr>
          <a:xfrm>
            <a:off x="954657" y="1659205"/>
            <a:ext cx="6096000" cy="523220"/>
          </a:xfrm>
          <a:prstGeom prst="rect">
            <a:avLst/>
          </a:prstGeom>
          <a:noFill/>
        </p:spPr>
        <p:txBody>
          <a:bodyPr wrap="square">
            <a:spAutoFit/>
          </a:bodyPr>
          <a:lstStyle/>
          <a:p>
            <a:br>
              <a:rPr lang="en-US" cap="none" dirty="0">
                <a:solidFill>
                  <a:schemeClr val="tx1"/>
                </a:solidFill>
                <a:latin typeface="Tahoma" panose="020B0604030504040204" pitchFamily="34" charset="0"/>
                <a:ea typeface="Tahoma" panose="020B0604030504040204" pitchFamily="34" charset="0"/>
                <a:cs typeface="Tahoma" panose="020B0604030504040204" pitchFamily="34" charset="0"/>
              </a:rPr>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2">
            <a:extLst>
              <a:ext uri="{FF2B5EF4-FFF2-40B4-BE49-F238E27FC236}">
                <a16:creationId xmlns:a16="http://schemas.microsoft.com/office/drawing/2014/main" id="{DBCA4E09-6E32-7B89-3B6B-1CF8DFFB7CC3}"/>
              </a:ext>
            </a:extLst>
          </p:cNvPr>
          <p:cNvSpPr txBox="1">
            <a:spLocks noChangeArrowheads="1"/>
          </p:cNvSpPr>
          <p:nvPr/>
        </p:nvSpPr>
        <p:spPr bwMode="auto">
          <a:xfrm>
            <a:off x="601663" y="2247900"/>
            <a:ext cx="4997450" cy="2030413"/>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auto">
              <a:lnSpc>
                <a:spcPct val="100000"/>
              </a:lnSpc>
              <a:spcBef>
                <a:spcPct val="0"/>
              </a:spcBef>
              <a:spcAft>
                <a:spcPts val="0"/>
              </a:spcAft>
              <a:buFont typeface="Wingdings" panose="05000000000000000000" pitchFamily="2" charset="2"/>
              <a:buChar char="Ø"/>
              <a:defRPr/>
            </a:pPr>
            <a:r>
              <a:rPr lang="bn-IN" altLang="en-US" sz="1800" dirty="0">
                <a:solidFill>
                  <a:prstClr val="black"/>
                </a:solidFill>
                <a:latin typeface="Nikosh" panose="02000000000000000000" pitchFamily="2" charset="0"/>
                <a:ea typeface="Arial Unicode MS" panose="020B0604020202020204" pitchFamily="34" charset="-128"/>
                <a:cs typeface="Nikosh" panose="02000000000000000000" pitchFamily="2" charset="0"/>
              </a:rPr>
              <a:t> </a:t>
            </a:r>
            <a:r>
              <a:rPr lang="en-US" alt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According to the Survey frame</a:t>
            </a:r>
            <a:r>
              <a:rPr lang="bn-BD" altLang="en-US" sz="1800" dirty="0">
                <a:solidFill>
                  <a:prstClr val="black"/>
                </a:solidFill>
                <a:latin typeface="Tahoma" panose="020B0604030504040204" pitchFamily="34" charset="0"/>
                <a:ea typeface="Tahoma" panose="020B0604030504040204" pitchFamily="34" charset="0"/>
                <a:cs typeface="Nikosh" panose="02000000000000000000" pitchFamily="2" charset="0"/>
              </a:rPr>
              <a:t> </a:t>
            </a:r>
            <a:r>
              <a:rPr lang="en-US" altLang="en-US" sz="1800" dirty="0">
                <a:latin typeface="Tahoma" panose="020B0604030504040204" pitchFamily="34" charset="0"/>
                <a:ea typeface="Tahoma" panose="020B0604030504040204" pitchFamily="34" charset="0"/>
                <a:cs typeface="Tahoma" panose="020B0604030504040204" pitchFamily="34" charset="0"/>
              </a:rPr>
              <a:t>1284</a:t>
            </a:r>
            <a:r>
              <a:rPr lang="bn-BD" altLang="en-US" sz="1800" dirty="0">
                <a:latin typeface="Tahoma" panose="020B0604030504040204" pitchFamily="34" charset="0"/>
                <a:ea typeface="Tahoma" panose="020B0604030504040204" pitchFamily="34" charset="0"/>
                <a:cs typeface="Nikosh" panose="02000000000000000000" pitchFamily="2" charset="0"/>
              </a:rPr>
              <a:t>  </a:t>
            </a:r>
            <a:r>
              <a:rPr lang="en-US" altLang="en-US" sz="1800" dirty="0">
                <a:latin typeface="Tahoma" panose="020B0604030504040204" pitchFamily="34" charset="0"/>
                <a:ea typeface="Tahoma" panose="020B0604030504040204" pitchFamily="34" charset="0"/>
                <a:cs typeface="Tahoma" panose="020B0604030504040204" pitchFamily="34" charset="0"/>
              </a:rPr>
              <a:t>PSU </a:t>
            </a:r>
            <a:r>
              <a:rPr lang="en-US" alt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(Primary Sampling Unit) selected for data collection where 24 HH (Household) from each PSU will be considered for conducting the interview. Finally, quarterly 30816 HH and all total in a year 1 lac 23 thousand and 264 HH covered for this survey.</a:t>
            </a:r>
            <a:r>
              <a:rPr lang="bn-BD" altLang="en-US" sz="1800" dirty="0">
                <a:solidFill>
                  <a:prstClr val="black"/>
                </a:solidFill>
                <a:latin typeface="Tahoma" panose="020B0604030504040204" pitchFamily="34" charset="0"/>
                <a:ea typeface="Tahoma" panose="020B0604030504040204" pitchFamily="34" charset="0"/>
                <a:cs typeface="Nikosh" panose="02000000000000000000" pitchFamily="2" charset="0"/>
              </a:rPr>
              <a:t> </a:t>
            </a:r>
            <a:endParaRPr lang="bn-IN" altLang="en-US" sz="1800" dirty="0">
              <a:solidFill>
                <a:prstClr val="black"/>
              </a:solidFill>
              <a:latin typeface="Tahoma" panose="020B0604030504040204" pitchFamily="34" charset="0"/>
              <a:ea typeface="Tahoma" panose="020B0604030504040204" pitchFamily="34" charset="0"/>
              <a:cs typeface="Nikosh" panose="02000000000000000000" pitchFamily="2" charset="0"/>
            </a:endParaRPr>
          </a:p>
        </p:txBody>
      </p:sp>
      <p:sp>
        <p:nvSpPr>
          <p:cNvPr id="7" name="TextBox 19">
            <a:extLst>
              <a:ext uri="{FF2B5EF4-FFF2-40B4-BE49-F238E27FC236}">
                <a16:creationId xmlns:a16="http://schemas.microsoft.com/office/drawing/2014/main" id="{37AC86D2-17D7-926B-64BA-F788614C28A7}"/>
              </a:ext>
            </a:extLst>
          </p:cNvPr>
          <p:cNvSpPr txBox="1">
            <a:spLocks noChangeArrowheads="1"/>
          </p:cNvSpPr>
          <p:nvPr/>
        </p:nvSpPr>
        <p:spPr bwMode="auto">
          <a:xfrm>
            <a:off x="7005638" y="2292350"/>
            <a:ext cx="4816475" cy="646113"/>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auto">
              <a:lnSpc>
                <a:spcPct val="100000"/>
              </a:lnSpc>
              <a:spcBef>
                <a:spcPct val="0"/>
              </a:spcBef>
              <a:spcAft>
                <a:spcPts val="0"/>
              </a:spcAft>
              <a:buFont typeface="Wingdings" panose="05000000000000000000" pitchFamily="2" charset="2"/>
              <a:buChar char="Ø"/>
              <a:defRPr/>
            </a:pPr>
            <a:r>
              <a:rPr lang="bn-IN" altLang="en-US" sz="1800" dirty="0">
                <a:solidFill>
                  <a:prstClr val="black"/>
                </a:solidFill>
                <a:latin typeface="Times New Roman" panose="02020603050405020304" pitchFamily="18" charset="0"/>
                <a:ea typeface="Arial Unicode MS" panose="020B0604020202020204" pitchFamily="34" charset="-128"/>
                <a:cs typeface="Nikosh" panose="02000000000000000000" pitchFamily="2" charset="0"/>
              </a:rPr>
              <a:t> </a:t>
            </a:r>
            <a:r>
              <a:rPr lang="en-US" alt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Survey framed was used from Population and Housing Census 2022 enumeration area</a:t>
            </a:r>
            <a:endParaRPr lang="bn-IN" altLang="en-US" sz="1800" dirty="0">
              <a:solidFill>
                <a:prstClr val="black"/>
              </a:solidFill>
              <a:latin typeface="Tahoma" panose="020B0604030504040204" pitchFamily="34" charset="0"/>
              <a:ea typeface="Tahoma" panose="020B0604030504040204" pitchFamily="34" charset="0"/>
              <a:cs typeface="Nikosh" panose="02000000000000000000" pitchFamily="2" charset="0"/>
            </a:endParaRPr>
          </a:p>
        </p:txBody>
      </p:sp>
      <p:sp>
        <p:nvSpPr>
          <p:cNvPr id="8" name="TextBox 25">
            <a:extLst>
              <a:ext uri="{FF2B5EF4-FFF2-40B4-BE49-F238E27FC236}">
                <a16:creationId xmlns:a16="http://schemas.microsoft.com/office/drawing/2014/main" id="{8FE55AA1-574D-54EA-2B7F-2D65E21E5FE1}"/>
              </a:ext>
            </a:extLst>
          </p:cNvPr>
          <p:cNvSpPr txBox="1">
            <a:spLocks noChangeArrowheads="1"/>
          </p:cNvSpPr>
          <p:nvPr/>
        </p:nvSpPr>
        <p:spPr bwMode="auto">
          <a:xfrm>
            <a:off x="593725" y="4745038"/>
            <a:ext cx="4997450" cy="922337"/>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auto">
              <a:lnSpc>
                <a:spcPct val="100000"/>
              </a:lnSpc>
              <a:spcBef>
                <a:spcPct val="0"/>
              </a:spcBef>
              <a:spcAft>
                <a:spcPts val="0"/>
              </a:spcAft>
              <a:buFont typeface="Wingdings" panose="05000000000000000000" pitchFamily="2" charset="2"/>
              <a:buChar char="Ø"/>
              <a:defRPr/>
            </a:pPr>
            <a:r>
              <a:rPr lang="bn-IN" altLang="en-US" sz="1800" dirty="0">
                <a:solidFill>
                  <a:prstClr val="black"/>
                </a:solidFill>
                <a:latin typeface="Arial" panose="020B0604020202020204" pitchFamily="34" charset="0"/>
                <a:ea typeface="Arial Unicode MS" panose="020B0604020202020204" pitchFamily="34" charset="-128"/>
                <a:cs typeface="Nikosh" panose="02000000000000000000" pitchFamily="2" charset="0"/>
              </a:rPr>
              <a:t> </a:t>
            </a:r>
            <a:r>
              <a:rPr lang="en-US" altLang="en-US" sz="1800" dirty="0">
                <a:solidFill>
                  <a:prstClr val="black"/>
                </a:solidFill>
                <a:latin typeface="Arial" panose="020B0604020202020204" pitchFamily="34" charset="0"/>
                <a:ea typeface="Arial Unicode MS" panose="020B0604020202020204" pitchFamily="34" charset="-128"/>
                <a:cs typeface="Arial" panose="020B0604020202020204" pitchFamily="34" charset="0"/>
              </a:rPr>
              <a:t>Two or Three Enumeration areas were merged to formulate the PSU where on average </a:t>
            </a:r>
            <a:r>
              <a:rPr lang="en-US" altLang="en-US" sz="1800" b="1" dirty="0">
                <a:solidFill>
                  <a:srgbClr val="0070C0"/>
                </a:solidFill>
                <a:latin typeface="Arial" panose="020B0604020202020204" pitchFamily="34" charset="0"/>
                <a:ea typeface="Arial Unicode MS" panose="020B0604020202020204" pitchFamily="34" charset="-128"/>
                <a:cs typeface="Arial" panose="020B0604020202020204" pitchFamily="34" charset="0"/>
              </a:rPr>
              <a:t>200 HH </a:t>
            </a:r>
            <a:r>
              <a:rPr lang="en-US" altLang="en-US" sz="1800" dirty="0">
                <a:solidFill>
                  <a:prstClr val="black"/>
                </a:solidFill>
                <a:latin typeface="Arial" panose="020B0604020202020204" pitchFamily="34" charset="0"/>
                <a:ea typeface="Arial Unicode MS" panose="020B0604020202020204" pitchFamily="34" charset="-128"/>
                <a:cs typeface="Arial" panose="020B0604020202020204" pitchFamily="34" charset="0"/>
              </a:rPr>
              <a:t>exists for each PSU.</a:t>
            </a:r>
          </a:p>
        </p:txBody>
      </p:sp>
      <p:sp>
        <p:nvSpPr>
          <p:cNvPr id="9" name="TextBox 29">
            <a:extLst>
              <a:ext uri="{FF2B5EF4-FFF2-40B4-BE49-F238E27FC236}">
                <a16:creationId xmlns:a16="http://schemas.microsoft.com/office/drawing/2014/main" id="{75108FBB-4B6E-65C6-3BCC-14C000A461A9}"/>
              </a:ext>
            </a:extLst>
          </p:cNvPr>
          <p:cNvSpPr txBox="1">
            <a:spLocks noChangeArrowheads="1"/>
          </p:cNvSpPr>
          <p:nvPr/>
        </p:nvSpPr>
        <p:spPr bwMode="auto">
          <a:xfrm>
            <a:off x="7048500" y="3263900"/>
            <a:ext cx="4856163" cy="1754188"/>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auto">
              <a:lnSpc>
                <a:spcPct val="100000"/>
              </a:lnSpc>
              <a:spcBef>
                <a:spcPct val="0"/>
              </a:spcBef>
              <a:spcAft>
                <a:spcPts val="0"/>
              </a:spcAft>
              <a:buFont typeface="Wingdings" panose="05000000000000000000" pitchFamily="2" charset="2"/>
              <a:buChar char="Ø"/>
              <a:defRPr/>
            </a:pPr>
            <a:r>
              <a:rPr lang="bn-IN" altLang="en-US" sz="1800" dirty="0">
                <a:solidFill>
                  <a:prstClr val="black"/>
                </a:solidFill>
                <a:latin typeface="Times New Roman" panose="02020603050405020304" pitchFamily="18" charset="0"/>
                <a:ea typeface="Arial Unicode MS" panose="020B0604020202020204" pitchFamily="34" charset="-128"/>
                <a:cs typeface="Nikosh" panose="02000000000000000000" pitchFamily="2" charset="0"/>
              </a:rPr>
              <a:t> </a:t>
            </a:r>
            <a:r>
              <a:rPr lang="bn-BD" altLang="en-US" sz="1800" dirty="0">
                <a:solidFill>
                  <a:prstClr val="black"/>
                </a:solidFill>
                <a:latin typeface="Times New Roman" panose="02020603050405020304" pitchFamily="18" charset="0"/>
                <a:ea typeface="Arial Unicode MS" panose="020B0604020202020204" pitchFamily="34" charset="-128"/>
                <a:cs typeface="Nikosh" panose="02000000000000000000" pitchFamily="2" charset="0"/>
              </a:rPr>
              <a:t> </a:t>
            </a:r>
            <a:r>
              <a:rPr lang="en-US" alt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Two-Stage</a:t>
            </a:r>
            <a:r>
              <a:rPr lang="bn-BD" altLang="en-US" sz="1800" dirty="0">
                <a:solidFill>
                  <a:prstClr val="black"/>
                </a:solidFill>
                <a:latin typeface="Tahoma" panose="020B0604030504040204" pitchFamily="34" charset="0"/>
                <a:ea typeface="Tahoma" panose="020B0604030504040204" pitchFamily="34" charset="0"/>
                <a:cs typeface="Nikosh" panose="02000000000000000000" pitchFamily="2" charset="0"/>
              </a:rPr>
              <a:t> Stratified </a:t>
            </a:r>
            <a:r>
              <a:rPr lang="en-US" alt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Cluster Sampling followed for this Survey. Firstly, PSU have been selected and in the second stage, 24 households have been derived as a cluster of sampling for this Survey.</a:t>
            </a:r>
            <a:r>
              <a:rPr lang="bn-BD" altLang="en-US" sz="1800" dirty="0">
                <a:solidFill>
                  <a:prstClr val="black"/>
                </a:solidFill>
                <a:latin typeface="Tahoma" panose="020B0604030504040204" pitchFamily="34" charset="0"/>
                <a:ea typeface="Tahoma" panose="020B0604030504040204" pitchFamily="34" charset="0"/>
                <a:cs typeface="Nikosh" panose="02000000000000000000" pitchFamily="2" charset="0"/>
              </a:rPr>
              <a:t> </a:t>
            </a:r>
            <a:r>
              <a:rPr lang="en-US" alt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Probability Selection considered in this process.</a:t>
            </a:r>
            <a:endParaRPr lang="bn-IN" altLang="en-US" sz="1800" dirty="0">
              <a:solidFill>
                <a:prstClr val="black"/>
              </a:solidFill>
              <a:latin typeface="Tahoma" panose="020B0604030504040204" pitchFamily="34" charset="0"/>
              <a:ea typeface="Tahoma" panose="020B0604030504040204" pitchFamily="34" charset="0"/>
              <a:cs typeface="Nikosh" panose="02000000000000000000" pitchFamily="2" charset="0"/>
            </a:endParaRPr>
          </a:p>
        </p:txBody>
      </p:sp>
      <p:sp>
        <p:nvSpPr>
          <p:cNvPr id="10" name="TextBox 30">
            <a:extLst>
              <a:ext uri="{FF2B5EF4-FFF2-40B4-BE49-F238E27FC236}">
                <a16:creationId xmlns:a16="http://schemas.microsoft.com/office/drawing/2014/main" id="{960B3235-FFF4-7A81-D78A-6357CB77EC5E}"/>
              </a:ext>
            </a:extLst>
          </p:cNvPr>
          <p:cNvSpPr txBox="1">
            <a:spLocks noChangeArrowheads="1"/>
          </p:cNvSpPr>
          <p:nvPr/>
        </p:nvSpPr>
        <p:spPr bwMode="auto">
          <a:xfrm>
            <a:off x="6096000" y="5341938"/>
            <a:ext cx="4710113" cy="923925"/>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auto">
              <a:lnSpc>
                <a:spcPct val="100000"/>
              </a:lnSpc>
              <a:spcBef>
                <a:spcPct val="0"/>
              </a:spcBef>
              <a:spcAft>
                <a:spcPts val="0"/>
              </a:spcAft>
              <a:buFont typeface="Wingdings" panose="05000000000000000000" pitchFamily="2" charset="2"/>
              <a:buChar char="Ø"/>
              <a:defRPr/>
            </a:pPr>
            <a:r>
              <a:rPr lang="en-US" altLang="en-US" sz="1800" dirty="0">
                <a:solidFill>
                  <a:prstClr val="black"/>
                </a:solidFill>
                <a:latin typeface="Arial" panose="020B0604020202020204" pitchFamily="34" charset="0"/>
                <a:ea typeface="Arial Unicode MS" panose="020B0604020202020204" pitchFamily="34" charset="-128"/>
                <a:cs typeface="Arial" panose="020B0604020202020204" pitchFamily="34" charset="0"/>
              </a:rPr>
              <a:t> </a:t>
            </a:r>
            <a:r>
              <a:rPr lang="en-US" alt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Providing the </a:t>
            </a:r>
            <a:r>
              <a:rPr lang="en-US" altLang="en-US" sz="1800" dirty="0">
                <a:latin typeface="Tahoma" panose="020B0604030504040204" pitchFamily="34" charset="0"/>
                <a:ea typeface="Tahoma" panose="020B0604030504040204" pitchFamily="34" charset="0"/>
                <a:cs typeface="Tahoma" panose="020B0604030504040204" pitchFamily="34" charset="0"/>
              </a:rPr>
              <a:t>national estimates, rural and urban </a:t>
            </a:r>
            <a:r>
              <a:rPr lang="en-US" altLang="en-US" sz="1800" dirty="0">
                <a:solidFill>
                  <a:prstClr val="black"/>
                </a:solidFill>
                <a:latin typeface="Tahoma" panose="020B0604030504040204" pitchFamily="34" charset="0"/>
                <a:ea typeface="Tahoma" panose="020B0604030504040204" pitchFamily="34" charset="0"/>
                <a:cs typeface="Tahoma" panose="020B0604030504040204" pitchFamily="34" charset="0"/>
              </a:rPr>
              <a:t>will covered from this survey through this sampling process.</a:t>
            </a:r>
            <a:endParaRPr lang="en-US" altLang="en-US" sz="16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a:extLst>
              <a:ext uri="{FF2B5EF4-FFF2-40B4-BE49-F238E27FC236}">
                <a16:creationId xmlns:a16="http://schemas.microsoft.com/office/drawing/2014/main" id="{DC1A2394-63B4-CFC9-5A4C-DEC683995A74}"/>
              </a:ext>
            </a:extLst>
          </p:cNvPr>
          <p:cNvSpPr txBox="1">
            <a:spLocks noChangeArrowheads="1"/>
          </p:cNvSpPr>
          <p:nvPr/>
        </p:nvSpPr>
        <p:spPr bwMode="auto">
          <a:xfrm>
            <a:off x="574675" y="139700"/>
            <a:ext cx="10363200" cy="1595438"/>
          </a:xfrm>
          <a:prstGeom prst="rect">
            <a:avLst/>
          </a:prstGeom>
          <a:noFill/>
          <a:ln>
            <a:noFill/>
          </a:ln>
        </p:spPr>
        <p:txBody>
          <a:bodyPr spcFirstLastPara="1" wrap="square" lIns="91425" tIns="45700" rIns="91425" bIns="45700" numCol="1" anchor="ctr" anchorCtr="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defRPr/>
            </a:pPr>
            <a:r>
              <a:rPr lang="en-US" sz="3200" dirty="0">
                <a:latin typeface="EB Garamond"/>
                <a:ea typeface="EB Garamond"/>
                <a:cs typeface="EB Garamond"/>
                <a:sym typeface="EB Garamond"/>
              </a:rPr>
              <a:t>Geographical Coverage </a:t>
            </a:r>
            <a:endParaRPr lang="ko-KR" altLang="en-US" sz="32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3a2500e4d40_0_2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latin typeface="EB Garamond"/>
                <a:ea typeface="EB Garamond"/>
                <a:cs typeface="EB Garamond"/>
                <a:sym typeface="EB Garamond"/>
              </a:rPr>
              <a:t>Major Ongoing Initiatives/Projects </a:t>
            </a:r>
            <a:endParaRPr dirty="0">
              <a:latin typeface="EB Garamond"/>
              <a:ea typeface="EB Garamond"/>
              <a:cs typeface="EB Garamond"/>
              <a:sym typeface="EB Garamond"/>
            </a:endParaRPr>
          </a:p>
        </p:txBody>
      </p:sp>
      <p:sp>
        <p:nvSpPr>
          <p:cNvPr id="118" name="Google Shape;118;g3a2500e4d40_0_2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r>
              <a:rPr lang="en-US" dirty="0"/>
              <a:t>Compilation of disability statistics from the Population Census and other relevant surveys conducted by the Bangladesh Bureau of Statistics (BBS).</a:t>
            </a:r>
          </a:p>
          <a:p>
            <a:r>
              <a:rPr lang="en-US" dirty="0"/>
              <a:t>Regular generation of disability-related data through the Labour Force Survey.</a:t>
            </a:r>
          </a:p>
          <a:p>
            <a:r>
              <a:rPr lang="en-US" dirty="0"/>
              <a:t>Revision and enhancement of the disability module in the upcoming Labour Force Survey questionnaire.</a:t>
            </a:r>
          </a:p>
          <a:p>
            <a:r>
              <a:rPr lang="en-US" dirty="0"/>
              <a:t>Strengthening collaboration with relevant ministries and organizations throughout the survey process.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7C9017C4-4A43-3E97-E0D2-EEC81976AE14}"/>
              </a:ext>
            </a:extLst>
          </p:cNvPr>
          <p:cNvSpPr>
            <a:spLocks noGrp="1" noChangeArrowheads="1"/>
          </p:cNvSpPr>
          <p:nvPr>
            <p:ph type="title"/>
          </p:nvPr>
        </p:nvSpPr>
        <p:spPr bwMode="auto">
          <a:xfrm>
            <a:off x="819150" y="184150"/>
            <a:ext cx="10363200" cy="1001713"/>
          </a:xfrm>
        </p:spPr>
        <p:txBody>
          <a:bodyPr wrap="square" numCol="1" anchorCtr="0" compatLnSpc="1">
            <a:prstTxWarp prst="textNoShape">
              <a:avLst/>
            </a:prstTxWarp>
          </a:bodyPr>
          <a:lstStyle/>
          <a:p>
            <a:r>
              <a:rPr lang="en-US" sz="3200" dirty="0">
                <a:latin typeface="EB Garamond"/>
                <a:ea typeface="EB Garamond"/>
                <a:cs typeface="EB Garamond"/>
                <a:sym typeface="EB Garamond"/>
              </a:rPr>
              <a:t>Key Achievement and Good Practices </a:t>
            </a:r>
            <a:endParaRPr lang="en-US" altLang="en-US" sz="3200" b="1" cap="none" dirty="0">
              <a:solidFill>
                <a:srgbClr val="0070C0"/>
              </a:solidFill>
              <a:latin typeface="Arial" panose="020B0604020202020204" pitchFamily="34" charset="0"/>
              <a:cs typeface="Arial" panose="020B0604020202020204" pitchFamily="34" charset="0"/>
            </a:endParaRPr>
          </a:p>
        </p:txBody>
      </p:sp>
      <p:sp>
        <p:nvSpPr>
          <p:cNvPr id="32771" name="Rectangle 2">
            <a:extLst>
              <a:ext uri="{FF2B5EF4-FFF2-40B4-BE49-F238E27FC236}">
                <a16:creationId xmlns:a16="http://schemas.microsoft.com/office/drawing/2014/main" id="{8B2D13D5-4C46-1B79-926D-E017F5252195}"/>
              </a:ext>
            </a:extLst>
          </p:cNvPr>
          <p:cNvSpPr>
            <a:spLocks noGrp="1" noChangeArrowheads="1"/>
          </p:cNvSpPr>
          <p:nvPr>
            <p:ph idx="1"/>
          </p:nvPr>
        </p:nvSpPr>
        <p:spPr bwMode="auto">
          <a:xfrm>
            <a:off x="914400" y="1693863"/>
            <a:ext cx="10172700" cy="47704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ctr" anchorCtr="0" compatLnSpc="1">
            <a:prstTxWarp prst="textNoShape">
              <a:avLst/>
            </a:prstTxWarp>
            <a:spAutoFit/>
          </a:bodyPr>
          <a:lstStyle/>
          <a:p>
            <a:pPr marL="0" indent="0">
              <a:lnSpc>
                <a:spcPct val="100000"/>
              </a:lnSpc>
              <a:spcBef>
                <a:spcPct val="0"/>
              </a:spcBef>
              <a:buClrTx/>
              <a:buFontTx/>
              <a:buChar char="•"/>
            </a:pPr>
            <a:r>
              <a:rPr lang="en-US" altLang="en-US" sz="1600" cap="none" dirty="0">
                <a:latin typeface="Tahoma" panose="020B0604030504040204" pitchFamily="34" charset="0"/>
                <a:cs typeface="Tahoma" panose="020B0604030504040204" pitchFamily="34" charset="0"/>
              </a:rPr>
              <a:t> </a:t>
            </a:r>
            <a:r>
              <a:rPr lang="en-US" altLang="en-US" sz="1600" dirty="0">
                <a:latin typeface="Tahoma" panose="020B0604030504040204" pitchFamily="34" charset="0"/>
                <a:cs typeface="Tahoma" panose="020B0604030504040204" pitchFamily="34" charset="0"/>
              </a:rPr>
              <a:t>Functional disability questionnaire </a:t>
            </a:r>
            <a:r>
              <a:rPr lang="en-US" altLang="en-US" sz="1600" b="1" dirty="0">
                <a:latin typeface="Tahoma" panose="020B0604030504040204" pitchFamily="34" charset="0"/>
                <a:cs typeface="Tahoma" panose="020B0604030504040204" pitchFamily="34" charset="0"/>
              </a:rPr>
              <a:t>introduced for the first time</a:t>
            </a:r>
            <a:r>
              <a:rPr lang="en-US" altLang="en-US" sz="1600" dirty="0">
                <a:latin typeface="Tahoma" panose="020B0604030504040204" pitchFamily="34" charset="0"/>
                <a:cs typeface="Tahoma" panose="020B0604030504040204" pitchFamily="34" charset="0"/>
              </a:rPr>
              <a:t> in the Labour Force Survey (LFS) in collaboration with </a:t>
            </a:r>
            <a:r>
              <a:rPr lang="en-US" altLang="en-US" sz="1600" b="1" dirty="0">
                <a:latin typeface="Tahoma" panose="020B0604030504040204" pitchFamily="34" charset="0"/>
                <a:cs typeface="Tahoma" panose="020B0604030504040204" pitchFamily="34" charset="0"/>
              </a:rPr>
              <a:t>ILO</a:t>
            </a:r>
          </a:p>
          <a:p>
            <a:pPr marL="0" indent="0">
              <a:lnSpc>
                <a:spcPct val="100000"/>
              </a:lnSpc>
              <a:spcBef>
                <a:spcPct val="0"/>
              </a:spcBef>
              <a:buClrTx/>
              <a:buFont typeface="Arial" panose="020B0604020202020204" pitchFamily="34" charset="0"/>
              <a:buNone/>
            </a:pPr>
            <a:endParaRPr lang="en-US" altLang="en-US" sz="1600" dirty="0">
              <a:latin typeface="Tahoma" panose="020B0604030504040204" pitchFamily="34" charset="0"/>
              <a:cs typeface="Tahoma" panose="020B0604030504040204" pitchFamily="34" charset="0"/>
            </a:endParaRPr>
          </a:p>
          <a:p>
            <a:pPr marL="0" indent="0">
              <a:lnSpc>
                <a:spcPct val="100000"/>
              </a:lnSpc>
              <a:spcBef>
                <a:spcPct val="0"/>
              </a:spcBef>
              <a:buClrTx/>
              <a:buFontTx/>
              <a:buChar char="•"/>
            </a:pPr>
            <a:r>
              <a:rPr lang="en-US" altLang="en-US" sz="1600" b="1" dirty="0">
                <a:latin typeface="Tahoma" panose="020B0604030504040204" pitchFamily="34" charset="0"/>
                <a:cs typeface="Tahoma" panose="020B0604030504040204" pitchFamily="34" charset="0"/>
              </a:rPr>
              <a:t> ILO Geneva</a:t>
            </a:r>
            <a:r>
              <a:rPr lang="en-US" altLang="en-US" sz="1600" dirty="0">
                <a:latin typeface="Tahoma" panose="020B0604030504040204" pitchFamily="34" charset="0"/>
                <a:cs typeface="Tahoma" panose="020B0604030504040204" pitchFamily="34" charset="0"/>
              </a:rPr>
              <a:t> provided support in </a:t>
            </a:r>
            <a:r>
              <a:rPr lang="en-US" altLang="en-US" sz="1600" b="1" dirty="0">
                <a:latin typeface="Tahoma" panose="020B0604030504040204" pitchFamily="34" charset="0"/>
                <a:cs typeface="Tahoma" panose="020B0604030504040204" pitchFamily="34" charset="0"/>
              </a:rPr>
              <a:t>questionnaire design, data analysis, and training</a:t>
            </a:r>
            <a:r>
              <a:rPr lang="en-US" altLang="en-US" sz="1600" dirty="0">
                <a:latin typeface="Tahoma" panose="020B0604030504040204" pitchFamily="34" charset="0"/>
                <a:cs typeface="Tahoma" panose="020B0604030504040204" pitchFamily="34" charset="0"/>
              </a:rPr>
              <a:t> stages</a:t>
            </a:r>
          </a:p>
          <a:p>
            <a:pPr marL="0" indent="0">
              <a:lnSpc>
                <a:spcPct val="100000"/>
              </a:lnSpc>
              <a:spcBef>
                <a:spcPct val="0"/>
              </a:spcBef>
              <a:buClrTx/>
              <a:buFont typeface="Arial" panose="020B0604020202020204" pitchFamily="34" charset="0"/>
              <a:buNone/>
            </a:pPr>
            <a:endParaRPr lang="en-US" altLang="en-US" sz="1600" dirty="0">
              <a:latin typeface="Tahoma" panose="020B0604030504040204" pitchFamily="34" charset="0"/>
              <a:cs typeface="Tahoma" panose="020B0604030504040204" pitchFamily="34" charset="0"/>
            </a:endParaRPr>
          </a:p>
          <a:p>
            <a:pPr marL="0" indent="0">
              <a:lnSpc>
                <a:spcPct val="100000"/>
              </a:lnSpc>
              <a:spcBef>
                <a:spcPct val="0"/>
              </a:spcBef>
              <a:buClrTx/>
              <a:buFontTx/>
              <a:buChar char="•"/>
            </a:pPr>
            <a:r>
              <a:rPr lang="en-US" altLang="en-US" sz="1600" dirty="0">
                <a:latin typeface="Tahoma" panose="020B0604030504040204" pitchFamily="34" charset="0"/>
                <a:cs typeface="Tahoma" panose="020B0604030504040204" pitchFamily="34" charset="0"/>
              </a:rPr>
              <a:t> A </a:t>
            </a:r>
            <a:r>
              <a:rPr lang="en-US" altLang="en-US" sz="1600" b="1" dirty="0">
                <a:latin typeface="Tahoma" panose="020B0604030504040204" pitchFamily="34" charset="0"/>
                <a:cs typeface="Tahoma" panose="020B0604030504040204" pitchFamily="34" charset="0"/>
              </a:rPr>
              <a:t>working group</a:t>
            </a:r>
            <a:r>
              <a:rPr lang="en-US" altLang="en-US" sz="1600" dirty="0">
                <a:latin typeface="Tahoma" panose="020B0604030504040204" pitchFamily="34" charset="0"/>
                <a:cs typeface="Tahoma" panose="020B0604030504040204" pitchFamily="34" charset="0"/>
              </a:rPr>
              <a:t> formed with representatives from </a:t>
            </a:r>
            <a:r>
              <a:rPr lang="en-US" altLang="en-US" sz="1600" b="1" dirty="0">
                <a:latin typeface="Tahoma" panose="020B0604030504040204" pitchFamily="34" charset="0"/>
                <a:cs typeface="Tahoma" panose="020B0604030504040204" pitchFamily="34" charset="0"/>
              </a:rPr>
              <a:t>BBS, ILO</a:t>
            </a:r>
            <a:r>
              <a:rPr lang="en-US" altLang="en-US" sz="1600" dirty="0">
                <a:latin typeface="Tahoma" panose="020B0604030504040204" pitchFamily="34" charset="0"/>
                <a:cs typeface="Tahoma" panose="020B0604030504040204" pitchFamily="34" charset="0"/>
              </a:rPr>
              <a:t>, and various </a:t>
            </a:r>
            <a:r>
              <a:rPr lang="en-US" altLang="en-US" sz="1600" b="1" dirty="0">
                <a:latin typeface="Tahoma" panose="020B0604030504040204" pitchFamily="34" charset="0"/>
                <a:cs typeface="Tahoma" panose="020B0604030504040204" pitchFamily="34" charset="0"/>
              </a:rPr>
              <a:t>OPD associations</a:t>
            </a:r>
          </a:p>
          <a:p>
            <a:pPr marL="0" indent="0">
              <a:lnSpc>
                <a:spcPct val="100000"/>
              </a:lnSpc>
              <a:spcBef>
                <a:spcPct val="0"/>
              </a:spcBef>
              <a:buClrTx/>
              <a:buFont typeface="Arial" panose="020B0604020202020204" pitchFamily="34" charset="0"/>
              <a:buNone/>
            </a:pPr>
            <a:endParaRPr lang="en-US" altLang="en-US" sz="1600" dirty="0">
              <a:latin typeface="Tahoma" panose="020B0604030504040204" pitchFamily="34" charset="0"/>
              <a:cs typeface="Tahoma" panose="020B0604030504040204" pitchFamily="34" charset="0"/>
            </a:endParaRPr>
          </a:p>
          <a:p>
            <a:pPr marL="0" indent="0">
              <a:lnSpc>
                <a:spcPct val="100000"/>
              </a:lnSpc>
              <a:spcBef>
                <a:spcPct val="0"/>
              </a:spcBef>
              <a:buClrTx/>
              <a:buFontTx/>
              <a:buChar char="•"/>
            </a:pPr>
            <a:r>
              <a:rPr lang="en-US" altLang="en-US" sz="1600" dirty="0">
                <a:latin typeface="Tahoma" panose="020B0604030504040204" pitchFamily="34" charset="0"/>
                <a:cs typeface="Tahoma" panose="020B0604030504040204" pitchFamily="34" charset="0"/>
              </a:rPr>
              <a:t> The group worked intensively on </a:t>
            </a:r>
            <a:r>
              <a:rPr lang="en-US" altLang="en-US" sz="1600" b="1" dirty="0">
                <a:latin typeface="Tahoma" panose="020B0604030504040204" pitchFamily="34" charset="0"/>
                <a:cs typeface="Tahoma" panose="020B0604030504040204" pitchFamily="34" charset="0"/>
              </a:rPr>
              <a:t>technical details</a:t>
            </a:r>
            <a:r>
              <a:rPr lang="en-US" altLang="en-US" sz="1600" dirty="0">
                <a:latin typeface="Tahoma" panose="020B0604030504040204" pitchFamily="34" charset="0"/>
                <a:cs typeface="Tahoma" panose="020B0604030504040204" pitchFamily="34" charset="0"/>
              </a:rPr>
              <a:t> before presenting to the </a:t>
            </a:r>
            <a:r>
              <a:rPr lang="en-US" altLang="en-US" sz="1600" b="1" dirty="0">
                <a:latin typeface="Tahoma" panose="020B0604030504040204" pitchFamily="34" charset="0"/>
                <a:cs typeface="Tahoma" panose="020B0604030504040204" pitchFamily="34" charset="0"/>
              </a:rPr>
              <a:t>High-Level Committee</a:t>
            </a:r>
          </a:p>
          <a:p>
            <a:pPr marL="0" indent="0">
              <a:lnSpc>
                <a:spcPct val="100000"/>
              </a:lnSpc>
              <a:spcBef>
                <a:spcPct val="0"/>
              </a:spcBef>
              <a:buClrTx/>
              <a:buFont typeface="Arial" panose="020B0604020202020204" pitchFamily="34" charset="0"/>
              <a:buNone/>
            </a:pPr>
            <a:endParaRPr lang="en-US" altLang="en-US" sz="1600" dirty="0">
              <a:latin typeface="Tahoma" panose="020B0604030504040204" pitchFamily="34" charset="0"/>
              <a:cs typeface="Tahoma" panose="020B0604030504040204" pitchFamily="34" charset="0"/>
            </a:endParaRPr>
          </a:p>
          <a:p>
            <a:pPr marL="0" indent="0">
              <a:lnSpc>
                <a:spcPct val="100000"/>
              </a:lnSpc>
              <a:spcBef>
                <a:spcPct val="0"/>
              </a:spcBef>
              <a:buClrTx/>
              <a:buFontTx/>
              <a:buChar char="•"/>
            </a:pPr>
            <a:r>
              <a:rPr lang="en-US" altLang="en-US" sz="1600" dirty="0">
                <a:latin typeface="Tahoma" panose="020B0604030504040204" pitchFamily="34" charset="0"/>
                <a:cs typeface="Tahoma" panose="020B0604030504040204" pitchFamily="34" charset="0"/>
              </a:rPr>
              <a:t> Two </a:t>
            </a:r>
            <a:r>
              <a:rPr lang="en-US" altLang="en-US" sz="1600" b="1" dirty="0">
                <a:latin typeface="Tahoma" panose="020B0604030504040204" pitchFamily="34" charset="0"/>
                <a:cs typeface="Tahoma" panose="020B0604030504040204" pitchFamily="34" charset="0"/>
              </a:rPr>
              <a:t>Residential Consultation Workshops</a:t>
            </a:r>
            <a:r>
              <a:rPr lang="en-US" altLang="en-US" sz="1600" dirty="0">
                <a:latin typeface="Tahoma" panose="020B0604030504040204" pitchFamily="34" charset="0"/>
                <a:cs typeface="Tahoma" panose="020B0604030504040204" pitchFamily="34" charset="0"/>
              </a:rPr>
              <a:t> held to finalize the questionnaire and identify key </a:t>
            </a:r>
            <a:r>
              <a:rPr lang="en-US" altLang="en-US" sz="1600" b="1" dirty="0">
                <a:latin typeface="Tahoma" panose="020B0604030504040204" pitchFamily="34" charset="0"/>
                <a:cs typeface="Tahoma" panose="020B0604030504040204" pitchFamily="34" charset="0"/>
              </a:rPr>
              <a:t>disability indicators</a:t>
            </a:r>
          </a:p>
          <a:p>
            <a:pPr marL="0" indent="0">
              <a:lnSpc>
                <a:spcPct val="100000"/>
              </a:lnSpc>
              <a:spcBef>
                <a:spcPct val="0"/>
              </a:spcBef>
              <a:buClrTx/>
              <a:buFont typeface="Arial" panose="020B0604020202020204" pitchFamily="34" charset="0"/>
              <a:buNone/>
            </a:pPr>
            <a:endParaRPr lang="en-US" altLang="en-US" sz="1600" dirty="0">
              <a:latin typeface="Tahoma" panose="020B0604030504040204" pitchFamily="34" charset="0"/>
              <a:cs typeface="Tahoma" panose="020B0604030504040204" pitchFamily="34" charset="0"/>
            </a:endParaRPr>
          </a:p>
          <a:p>
            <a:pPr marL="0" indent="0">
              <a:lnSpc>
                <a:spcPct val="100000"/>
              </a:lnSpc>
              <a:spcBef>
                <a:spcPct val="0"/>
              </a:spcBef>
              <a:buClrTx/>
              <a:buFontTx/>
              <a:buChar char="•"/>
            </a:pPr>
            <a:r>
              <a:rPr lang="en-US" altLang="en-US" sz="1600" b="1" dirty="0">
                <a:latin typeface="Tahoma" panose="020B0604030504040204" pitchFamily="34" charset="0"/>
                <a:cs typeface="Tahoma" panose="020B0604030504040204" pitchFamily="34" charset="0"/>
              </a:rPr>
              <a:t> ILO conducted field supervision</a:t>
            </a:r>
            <a:r>
              <a:rPr lang="en-US" altLang="en-US" sz="1600" dirty="0">
                <a:latin typeface="Tahoma" panose="020B0604030504040204" pitchFamily="34" charset="0"/>
                <a:cs typeface="Tahoma" panose="020B0604030504040204" pitchFamily="34" charset="0"/>
              </a:rPr>
              <a:t> during data collection and implementation</a:t>
            </a:r>
          </a:p>
          <a:p>
            <a:pPr marL="0" indent="0">
              <a:lnSpc>
                <a:spcPct val="100000"/>
              </a:lnSpc>
              <a:spcBef>
                <a:spcPct val="0"/>
              </a:spcBef>
              <a:buClrTx/>
              <a:buFont typeface="Arial" panose="020B0604020202020204" pitchFamily="34" charset="0"/>
              <a:buNone/>
            </a:pPr>
            <a:endParaRPr lang="en-US" altLang="en-US" sz="1600" dirty="0">
              <a:latin typeface="Tahoma" panose="020B0604030504040204" pitchFamily="34" charset="0"/>
              <a:cs typeface="Tahoma" panose="020B0604030504040204" pitchFamily="34" charset="0"/>
            </a:endParaRPr>
          </a:p>
          <a:p>
            <a:pPr marL="0" indent="0">
              <a:lnSpc>
                <a:spcPct val="100000"/>
              </a:lnSpc>
              <a:spcBef>
                <a:spcPct val="0"/>
              </a:spcBef>
              <a:buClrTx/>
              <a:buFontTx/>
              <a:buChar char="•"/>
            </a:pPr>
            <a:r>
              <a:rPr lang="en-US" altLang="en-US" sz="1600" dirty="0">
                <a:latin typeface="Tahoma" panose="020B0604030504040204" pitchFamily="34" charset="0"/>
                <a:cs typeface="Tahoma" panose="020B0604030504040204" pitchFamily="34" charset="0"/>
              </a:rPr>
              <a:t> A </a:t>
            </a:r>
            <a:r>
              <a:rPr lang="en-US" altLang="en-US" sz="1600" b="1" dirty="0">
                <a:latin typeface="Tahoma" panose="020B0604030504040204" pitchFamily="34" charset="0"/>
                <a:cs typeface="Tahoma" panose="020B0604030504040204" pitchFamily="34" charset="0"/>
              </a:rPr>
              <a:t>Key Findings Report</a:t>
            </a:r>
            <a:r>
              <a:rPr lang="en-US" altLang="en-US" sz="1600" dirty="0">
                <a:latin typeface="Tahoma" panose="020B0604030504040204" pitchFamily="34" charset="0"/>
                <a:cs typeface="Tahoma" panose="020B0604030504040204" pitchFamily="34" charset="0"/>
              </a:rPr>
              <a:t> on disability insights from LFS 2022 disseminated through a </a:t>
            </a:r>
            <a:r>
              <a:rPr lang="en-US" altLang="en-US" sz="1600" b="1" dirty="0">
                <a:latin typeface="Tahoma" panose="020B0604030504040204" pitchFamily="34" charset="0"/>
                <a:cs typeface="Tahoma" panose="020B0604030504040204" pitchFamily="34" charset="0"/>
              </a:rPr>
              <a:t>national workshop</a:t>
            </a:r>
            <a:r>
              <a:rPr lang="en-US" altLang="en-US" sz="1600" dirty="0">
                <a:latin typeface="Tahoma" panose="020B0604030504040204" pitchFamily="34" charset="0"/>
                <a:cs typeface="Tahoma" panose="020B0604030504040204" pitchFamily="34" charset="0"/>
              </a:rPr>
              <a:t> engaging all OPDs</a:t>
            </a:r>
          </a:p>
          <a:p>
            <a:pPr marL="0" indent="0">
              <a:lnSpc>
                <a:spcPct val="100000"/>
              </a:lnSpc>
              <a:spcBef>
                <a:spcPct val="0"/>
              </a:spcBef>
              <a:buClrTx/>
              <a:buFont typeface="Arial" panose="020B0604020202020204" pitchFamily="34" charset="0"/>
              <a:buNone/>
            </a:pPr>
            <a:endParaRPr lang="en-US" altLang="en-US" sz="1600" dirty="0">
              <a:latin typeface="Tahoma" panose="020B0604030504040204" pitchFamily="34" charset="0"/>
              <a:cs typeface="Tahoma" panose="020B0604030504040204" pitchFamily="34" charset="0"/>
            </a:endParaRPr>
          </a:p>
          <a:p>
            <a:pPr marL="0" indent="0">
              <a:lnSpc>
                <a:spcPct val="100000"/>
              </a:lnSpc>
              <a:spcBef>
                <a:spcPct val="0"/>
              </a:spcBef>
              <a:buClrTx/>
              <a:buFontTx/>
              <a:buChar char="•"/>
            </a:pPr>
            <a:r>
              <a:rPr lang="en-US" altLang="en-US" sz="1600" dirty="0">
                <a:latin typeface="Tahoma" panose="020B0604030504040204" pitchFamily="34" charset="0"/>
                <a:cs typeface="Tahoma" panose="020B0604030504040204" pitchFamily="34" charset="0"/>
              </a:rPr>
              <a:t> After incorporating feedback, the </a:t>
            </a:r>
            <a:r>
              <a:rPr lang="en-US" altLang="en-US" sz="1600" b="1" dirty="0">
                <a:latin typeface="Tahoma" panose="020B0604030504040204" pitchFamily="34" charset="0"/>
                <a:cs typeface="Tahoma" panose="020B0604030504040204" pitchFamily="34" charset="0"/>
              </a:rPr>
              <a:t>Final Detailed Report on Disability Insights</a:t>
            </a:r>
            <a:r>
              <a:rPr lang="en-US" altLang="en-US" sz="1600" dirty="0">
                <a:latin typeface="Tahoma" panose="020B0604030504040204" pitchFamily="34" charset="0"/>
                <a:cs typeface="Tahoma" panose="020B0604030504040204" pitchFamily="34" charset="0"/>
              </a:rPr>
              <a:t> from LFS 2022 was officially released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E8C5B-9DE3-003F-B803-D3881E63F7F2}"/>
              </a:ext>
            </a:extLst>
          </p:cNvPr>
          <p:cNvSpPr>
            <a:spLocks noGrp="1"/>
          </p:cNvSpPr>
          <p:nvPr>
            <p:ph type="title"/>
          </p:nvPr>
        </p:nvSpPr>
        <p:spPr/>
        <p:txBody>
          <a:bodyPr/>
          <a:lstStyle/>
          <a:p>
            <a:r>
              <a:rPr lang="en-US" dirty="0">
                <a:latin typeface="EB Garamond"/>
                <a:ea typeface="EB Garamond"/>
                <a:cs typeface="EB Garamond"/>
                <a:sym typeface="EB Garamond"/>
              </a:rPr>
              <a:t>Key Achievement and Good Practices (Cont.)</a:t>
            </a:r>
            <a:endParaRPr lang="en-US" dirty="0"/>
          </a:p>
        </p:txBody>
      </p:sp>
      <p:sp>
        <p:nvSpPr>
          <p:cNvPr id="3" name="Text Placeholder 2">
            <a:extLst>
              <a:ext uri="{FF2B5EF4-FFF2-40B4-BE49-F238E27FC236}">
                <a16:creationId xmlns:a16="http://schemas.microsoft.com/office/drawing/2014/main" id="{B2098D0E-DB23-C61D-970D-53E671CF1615}"/>
              </a:ext>
            </a:extLst>
          </p:cNvPr>
          <p:cNvSpPr>
            <a:spLocks noGrp="1"/>
          </p:cNvSpPr>
          <p:nvPr>
            <p:ph type="body" idx="1"/>
          </p:nvPr>
        </p:nvSpPr>
        <p:spPr/>
        <p:txBody>
          <a:bodyPr/>
          <a:lstStyle/>
          <a:p>
            <a:pPr algn="just"/>
            <a:r>
              <a:rPr lang="en-US" altLang="en-US" dirty="0">
                <a:latin typeface="Tahoma" panose="020B0604030504040204" pitchFamily="34" charset="0"/>
                <a:cs typeface="Tahoma" panose="020B0604030504040204" pitchFamily="34" charset="0"/>
              </a:rPr>
              <a:t>Overall, 33 lac 79 thousand people are disabled aged 15 years and older according to Labour Force Survey 2022 of which male is 53.62 % and female is 46.38%.</a:t>
            </a:r>
          </a:p>
          <a:p>
            <a:r>
              <a:rPr lang="en-US" altLang="en-US" dirty="0">
                <a:latin typeface="Tahoma" panose="020B0604030504040204" pitchFamily="34" charset="0"/>
                <a:cs typeface="Tahoma" panose="020B0604030504040204" pitchFamily="34" charset="0"/>
              </a:rPr>
              <a:t>Among the disabled persons 37.11% is literate and the rest 62.89% is illiterate. This is true for male and female with higher number of illiterates among female.</a:t>
            </a:r>
          </a:p>
          <a:p>
            <a:r>
              <a:rPr lang="en-US" dirty="0">
                <a:latin typeface="Tahoma" panose="020B0604030504040204" pitchFamily="34" charset="0"/>
                <a:cs typeface="Tahoma" panose="020B0604030504040204" pitchFamily="34" charset="0"/>
              </a:rPr>
              <a:t>Among the persons with disability, most of them are illiterate that is no class passed or not attained school (63.48%) followed by primary (17.43%), secondary (13.17%), higher secondary and tertiary level are same (2.72%) . </a:t>
            </a:r>
          </a:p>
          <a:p>
            <a:endParaRPr lang="en-US" dirty="0"/>
          </a:p>
        </p:txBody>
      </p:sp>
    </p:spTree>
    <p:extLst>
      <p:ext uri="{BB962C8B-B14F-4D97-AF65-F5344CB8AC3E}">
        <p14:creationId xmlns:p14="http://schemas.microsoft.com/office/powerpoint/2010/main" val="61884934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1689</Words>
  <Application>Microsoft Office PowerPoint</Application>
  <PresentationFormat>Widescreen</PresentationFormat>
  <Paragraphs>104</Paragraphs>
  <Slides>14</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Nikosh</vt:lpstr>
      <vt:lpstr>Times New Roman</vt:lpstr>
      <vt:lpstr>EB Garamond</vt:lpstr>
      <vt:lpstr>Nunito</vt:lpstr>
      <vt:lpstr>Calibri</vt:lpstr>
      <vt:lpstr>Wingdings</vt:lpstr>
      <vt:lpstr>Arial</vt:lpstr>
      <vt:lpstr>Symbol</vt:lpstr>
      <vt:lpstr>Play</vt:lpstr>
      <vt:lpstr>Tahoma</vt:lpstr>
      <vt:lpstr>Office Theme</vt:lpstr>
      <vt:lpstr>National Symposium in observance of The International Day of Persons with Disabilities</vt:lpstr>
      <vt:lpstr>Organizational Overview </vt:lpstr>
      <vt:lpstr> Organizational Overview (Cont.) </vt:lpstr>
      <vt:lpstr>Focus and Thematic Areas </vt:lpstr>
      <vt:lpstr>PowerPoint Presentation</vt:lpstr>
      <vt:lpstr>PowerPoint Presentation</vt:lpstr>
      <vt:lpstr>Major Ongoing Initiatives/Projects </vt:lpstr>
      <vt:lpstr>Key Achievement and Good Practices </vt:lpstr>
      <vt:lpstr>Key Achievement and Good Practices (Cont.)</vt:lpstr>
      <vt:lpstr>Key Achievement and Good Practices (Cont.)</vt:lpstr>
      <vt:lpstr>Key Achievement and Good Practices (Cont.)</vt:lpstr>
      <vt:lpstr>Challenges and Lessons Learned </vt:lpstr>
      <vt:lpstr>Collaboration and Partnership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Symposium in observance of The International Day of Persons with Disabilities</dc:title>
  <dc:creator>Arju Afrin Kathy</dc:creator>
  <cp:lastModifiedBy>asus</cp:lastModifiedBy>
  <cp:revision>7</cp:revision>
  <dcterms:created xsi:type="dcterms:W3CDTF">2025-11-10T10:47:37Z</dcterms:created>
  <dcterms:modified xsi:type="dcterms:W3CDTF">2025-11-23T10:21:56Z</dcterms:modified>
</cp:coreProperties>
</file>